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3"/>
    <p:sldId id="257" r:id="rId24"/>
    <p:sldId id="258" r:id="rId25"/>
    <p:sldId id="259" r:id="rId26"/>
    <p:sldId id="260" r:id="rId27"/>
    <p:sldId id="261" r:id="rId28"/>
    <p:sldId id="262" r:id="rId29"/>
    <p:sldId id="263" r:id="rId30"/>
    <p:sldId id="264" r:id="rId31"/>
    <p:sldId id="265" r:id="rId32"/>
    <p:sldId id="266" r:id="rId33"/>
    <p:sldId id="267" r:id="rId34"/>
    <p:sldId id="268" r:id="rId35"/>
    <p:sldId id="269" r:id="rId36"/>
    <p:sldId id="270" r:id="rId37"/>
    <p:sldId id="271" r:id="rId38"/>
    <p:sldId id="272" r:id="rId39"/>
    <p:sldId id="273" r:id="rId40"/>
    <p:sldId id="274" r:id="rId41"/>
    <p:sldId id="275" r:id="rId42"/>
    <p:sldId id="276" r:id="rId43"/>
    <p:sldId id="277" r:id="rId44"/>
    <p:sldId id="278" r:id="rId45"/>
    <p:sldId id="279" r:id="rId46"/>
    <p:sldId id="280" r:id="rId47"/>
    <p:sldId id="281" r:id="rId48"/>
    <p:sldId id="282" r:id="rId49"/>
    <p:sldId id="283" r:id="rId5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chivo Black" charset="1" panose="020B0A03020202020B04"/>
      <p:regular r:id="rId10"/>
    </p:embeddedFont>
    <p:embeddedFont>
      <p:font typeface="Roboto" charset="1" panose="02000000000000000000"/>
      <p:regular r:id="rId11"/>
    </p:embeddedFont>
    <p:embeddedFont>
      <p:font typeface="Roboto Bold" charset="1" panose="02000000000000000000"/>
      <p:regular r:id="rId12"/>
    </p:embeddedFont>
    <p:embeddedFont>
      <p:font typeface="Roboto Italics" charset="1" panose="02000000000000000000"/>
      <p:regular r:id="rId13"/>
    </p:embeddedFont>
    <p:embeddedFont>
      <p:font typeface="Roboto Bold Italics" charset="1" panose="02000000000000000000"/>
      <p:regular r:id="rId14"/>
    </p:embeddedFont>
    <p:embeddedFont>
      <p:font typeface="Muli Bold" charset="1" panose="00000800000000000000"/>
      <p:regular r:id="rId15"/>
    </p:embeddedFont>
    <p:embeddedFont>
      <p:font typeface="Muli Bold Bold" charset="1" panose="00000900000000000000"/>
      <p:regular r:id="rId16"/>
    </p:embeddedFont>
    <p:embeddedFont>
      <p:font typeface="Muli Bold Italics" charset="1" panose="00000800000000000000"/>
      <p:regular r:id="rId17"/>
    </p:embeddedFont>
    <p:embeddedFont>
      <p:font typeface="Muli Bold Bold Italics" charset="1" panose="00000900000000000000"/>
      <p:regular r:id="rId18"/>
    </p:embeddedFont>
    <p:embeddedFont>
      <p:font typeface="Canva Sans" charset="1" panose="020B0503030501040103"/>
      <p:regular r:id="rId19"/>
    </p:embeddedFont>
    <p:embeddedFont>
      <p:font typeface="Canva Sans Bold" charset="1" panose="020B0803030501040103"/>
      <p:regular r:id="rId20"/>
    </p:embeddedFont>
    <p:embeddedFont>
      <p:font typeface="Canva Sans Italics" charset="1" panose="020B0503030501040103"/>
      <p:regular r:id="rId21"/>
    </p:embeddedFont>
    <p:embeddedFont>
      <p:font typeface="Canva Sans Bold Italics" charset="1" panose="020B0803030501040103"/>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slides/slide1.xml" Type="http://schemas.openxmlformats.org/officeDocument/2006/relationships/slide"/><Relationship Id="rId24" Target="slides/slide2.xml" Type="http://schemas.openxmlformats.org/officeDocument/2006/relationships/slide"/><Relationship Id="rId25" Target="slides/slide3.xml" Type="http://schemas.openxmlformats.org/officeDocument/2006/relationships/slide"/><Relationship Id="rId26" Target="slides/slide4.xml" Type="http://schemas.openxmlformats.org/officeDocument/2006/relationships/slide"/><Relationship Id="rId27" Target="slides/slide5.xml" Type="http://schemas.openxmlformats.org/officeDocument/2006/relationships/slide"/><Relationship Id="rId28" Target="slides/slide6.xml" Type="http://schemas.openxmlformats.org/officeDocument/2006/relationships/slide"/><Relationship Id="rId29" Target="slides/slide7.xml" Type="http://schemas.openxmlformats.org/officeDocument/2006/relationships/slide"/><Relationship Id="rId3" Target="viewProps.xml" Type="http://schemas.openxmlformats.org/officeDocument/2006/relationships/viewProps"/><Relationship Id="rId30" Target="slides/slide8.xml" Type="http://schemas.openxmlformats.org/officeDocument/2006/relationships/slide"/><Relationship Id="rId31" Target="slides/slide9.xml" Type="http://schemas.openxmlformats.org/officeDocument/2006/relationships/slide"/><Relationship Id="rId32" Target="slides/slide10.xml" Type="http://schemas.openxmlformats.org/officeDocument/2006/relationships/slide"/><Relationship Id="rId33" Target="slides/slide11.xml" Type="http://schemas.openxmlformats.org/officeDocument/2006/relationships/slide"/><Relationship Id="rId34" Target="slides/slide12.xml" Type="http://schemas.openxmlformats.org/officeDocument/2006/relationships/slide"/><Relationship Id="rId35" Target="slides/slide13.xml" Type="http://schemas.openxmlformats.org/officeDocument/2006/relationships/slide"/><Relationship Id="rId36" Target="slides/slide14.xml" Type="http://schemas.openxmlformats.org/officeDocument/2006/relationships/slide"/><Relationship Id="rId37" Target="slides/slide15.xml" Type="http://schemas.openxmlformats.org/officeDocument/2006/relationships/slide"/><Relationship Id="rId38" Target="slides/slide16.xml" Type="http://schemas.openxmlformats.org/officeDocument/2006/relationships/slide"/><Relationship Id="rId39" Target="slides/slide17.xml" Type="http://schemas.openxmlformats.org/officeDocument/2006/relationships/slide"/><Relationship Id="rId4" Target="theme/theme1.xml" Type="http://schemas.openxmlformats.org/officeDocument/2006/relationships/theme"/><Relationship Id="rId40" Target="slides/slide18.xml" Type="http://schemas.openxmlformats.org/officeDocument/2006/relationships/slide"/><Relationship Id="rId41" Target="slides/slide19.xml" Type="http://schemas.openxmlformats.org/officeDocument/2006/relationships/slide"/><Relationship Id="rId42" Target="slides/slide20.xml" Type="http://schemas.openxmlformats.org/officeDocument/2006/relationships/slide"/><Relationship Id="rId43" Target="slides/slide21.xml" Type="http://schemas.openxmlformats.org/officeDocument/2006/relationships/slide"/><Relationship Id="rId44" Target="slides/slide22.xml" Type="http://schemas.openxmlformats.org/officeDocument/2006/relationships/slide"/><Relationship Id="rId45" Target="slides/slide23.xml" Type="http://schemas.openxmlformats.org/officeDocument/2006/relationships/slide"/><Relationship Id="rId46" Target="slides/slide24.xml" Type="http://schemas.openxmlformats.org/officeDocument/2006/relationships/slide"/><Relationship Id="rId47" Target="slides/slide25.xml" Type="http://schemas.openxmlformats.org/officeDocument/2006/relationships/slide"/><Relationship Id="rId48" Target="slides/slide26.xml" Type="http://schemas.openxmlformats.org/officeDocument/2006/relationships/slide"/><Relationship Id="rId49" Target="slides/slide27.xml" Type="http://schemas.openxmlformats.org/officeDocument/2006/relationships/slide"/><Relationship Id="rId5" Target="tableStyles.xml" Type="http://schemas.openxmlformats.org/officeDocument/2006/relationships/tableStyles"/><Relationship Id="rId50" Target="slides/slide28.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svg>
</file>

<file path=ppt/media/image14.jpeg>
</file>

<file path=ppt/media/image15.png>
</file>

<file path=ppt/media/image16.svg>
</file>

<file path=ppt/media/image17.png>
</file>

<file path=ppt/media/image18.svg>
</file>

<file path=ppt/media/image19.jpeg>
</file>

<file path=ppt/media/image2.svg>
</file>

<file path=ppt/media/image20.png>
</file>

<file path=ppt/media/image21.svg>
</file>

<file path=ppt/media/image22.png>
</file>

<file path=ppt/media/image23.svg>
</file>

<file path=ppt/media/image24.png>
</file>

<file path=ppt/media/image25.svg>
</file>

<file path=ppt/media/image26.jpe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sv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svg>
</file>

<file path=ppt/media/image57.png>
</file>

<file path=ppt/media/image58.svg>
</file>

<file path=ppt/media/image6.pn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 Id="rId8" Target="../media/image5.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2" Target="../media/image14.jpeg" Type="http://schemas.openxmlformats.org/officeDocument/2006/relationships/image"/><Relationship Id="rId3" Target="../media/image19.jpeg" Type="http://schemas.openxmlformats.org/officeDocument/2006/relationships/image"/><Relationship Id="rId4" Target="../media/image20.png" Type="http://schemas.openxmlformats.org/officeDocument/2006/relationships/image"/><Relationship Id="rId5" Target="../media/image21.svg" Type="http://schemas.openxmlformats.org/officeDocument/2006/relationships/image"/><Relationship Id="rId6" Target="../media/image22.png" Type="http://schemas.openxmlformats.org/officeDocument/2006/relationships/image"/><Relationship Id="rId7" Target="../media/image23.svg" Type="http://schemas.openxmlformats.org/officeDocument/2006/relationships/image"/><Relationship Id="rId8" Target="../media/image24.png" Type="http://schemas.openxmlformats.org/officeDocument/2006/relationships/image"/><Relationship Id="rId9" Target="../media/image25.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6.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27.png" Type="http://schemas.openxmlformats.org/officeDocument/2006/relationships/image"/><Relationship Id="rId6" Target="../media/image28.svg" Type="http://schemas.openxmlformats.org/officeDocument/2006/relationships/image"/><Relationship Id="rId7" Target="../media/image3.png" Type="http://schemas.openxmlformats.org/officeDocument/2006/relationships/image"/><Relationship Id="rId8" Target="../media/image4.svg" Type="http://schemas.openxmlformats.org/officeDocument/2006/relationships/image"/><Relationship Id="rId9" Target="../media/image5.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29.png" Type="http://schemas.openxmlformats.org/officeDocument/2006/relationships/image"/><Relationship Id="rId8" Target="../media/image30.png" Type="http://schemas.openxmlformats.org/officeDocument/2006/relationships/image"/><Relationship Id="rId9" Target="../media/image31.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32.png" Type="http://schemas.openxmlformats.org/officeDocument/2006/relationships/image"/><Relationship Id="rId8" Target="../media/image33.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34.png" Type="http://schemas.openxmlformats.org/officeDocument/2006/relationships/image"/><Relationship Id="rId8" Target="../media/image35.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36.png" Type="http://schemas.openxmlformats.org/officeDocument/2006/relationships/image"/><Relationship Id="rId8" Target="../media/image37.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2.png" Type="http://schemas.openxmlformats.org/officeDocument/2006/relationships/image"/><Relationship Id="rId11" Target="../media/image5.png" Type="http://schemas.openxmlformats.org/officeDocument/2006/relationships/image"/><Relationship Id="rId2" Target="../media/image3.png" Type="http://schemas.openxmlformats.org/officeDocument/2006/relationships/image"/><Relationship Id="rId3" Target="../media/image4.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38.png" Type="http://schemas.openxmlformats.org/officeDocument/2006/relationships/image"/><Relationship Id="rId7" Target="../media/image39.svg" Type="http://schemas.openxmlformats.org/officeDocument/2006/relationships/image"/><Relationship Id="rId8" Target="../media/image40.png" Type="http://schemas.openxmlformats.org/officeDocument/2006/relationships/image"/><Relationship Id="rId9" Target="../media/image41.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5.png" Type="http://schemas.openxmlformats.org/officeDocument/2006/relationships/image"/><Relationship Id="rId11" Target="../media/image5.png" Type="http://schemas.openxmlformats.org/officeDocument/2006/relationships/image"/><Relationship Id="rId2" Target="../media/image3.png" Type="http://schemas.openxmlformats.org/officeDocument/2006/relationships/image"/><Relationship Id="rId3" Target="../media/image4.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38.png" Type="http://schemas.openxmlformats.org/officeDocument/2006/relationships/image"/><Relationship Id="rId7" Target="../media/image39.svg" Type="http://schemas.openxmlformats.org/officeDocument/2006/relationships/image"/><Relationship Id="rId8" Target="../media/image43.png" Type="http://schemas.openxmlformats.org/officeDocument/2006/relationships/image"/><Relationship Id="rId9" Target="../media/image44.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46.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47.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48.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49.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50.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51.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52.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53.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54.pn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5.png" Type="http://schemas.openxmlformats.org/officeDocument/2006/relationships/image"/><Relationship Id="rId3" Target="../media/image5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7.png" Type="http://schemas.openxmlformats.org/officeDocument/2006/relationships/image"/><Relationship Id="rId7" Target="../media/image58.svg" Type="http://schemas.openxmlformats.org/officeDocument/2006/relationships/image"/><Relationship Id="rId8" Target="../media/image5.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5.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9.png" Type="http://schemas.openxmlformats.org/officeDocument/2006/relationships/image"/><Relationship Id="rId7" Target="../media/image5.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png" Type="http://schemas.openxmlformats.org/officeDocument/2006/relationships/image"/><Relationship Id="rId6" Target="../media/image2.svg" Type="http://schemas.openxmlformats.org/officeDocument/2006/relationships/image"/><Relationship Id="rId7"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50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5141099" y="6528960"/>
            <a:ext cx="10048856" cy="9672024"/>
          </a:xfrm>
          <a:prstGeom prst="rect">
            <a:avLst/>
          </a:prstGeom>
        </p:spPr>
      </p:pic>
      <p:grpSp>
        <p:nvGrpSpPr>
          <p:cNvPr name="Group 3" id="3"/>
          <p:cNvGrpSpPr/>
          <p:nvPr/>
        </p:nvGrpSpPr>
        <p:grpSpPr>
          <a:xfrm rot="0">
            <a:off x="16789665" y="4171621"/>
            <a:ext cx="2968663" cy="3454445"/>
            <a:chOff x="0" y="0"/>
            <a:chExt cx="698500" cy="812800"/>
          </a:xfrm>
        </p:grpSpPr>
        <p:sp>
          <p:nvSpPr>
            <p:cNvPr name="Freeform 4" id="4"/>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5" id="5"/>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5775766" y="2314884"/>
            <a:ext cx="2027798" cy="2359620"/>
            <a:chOff x="0" y="0"/>
            <a:chExt cx="698500" cy="812800"/>
          </a:xfrm>
        </p:grpSpPr>
        <p:sp>
          <p:nvSpPr>
            <p:cNvPr name="Freeform 7" id="7"/>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8" id="8"/>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6043668" y="7112436"/>
            <a:ext cx="1491995" cy="1736140"/>
            <a:chOff x="0" y="0"/>
            <a:chExt cx="698500" cy="812800"/>
          </a:xfrm>
        </p:grpSpPr>
        <p:sp>
          <p:nvSpPr>
            <p:cNvPr name="Freeform 10" id="10"/>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5522882" y="8762851"/>
            <a:ext cx="1041571" cy="1212010"/>
            <a:chOff x="0" y="0"/>
            <a:chExt cx="698500" cy="812800"/>
          </a:xfrm>
        </p:grpSpPr>
        <p:sp>
          <p:nvSpPr>
            <p:cNvPr name="Freeform 13" id="13"/>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4" id="14"/>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5" id="1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6671" y="-298782"/>
            <a:ext cx="2853521" cy="3269659"/>
          </a:xfrm>
          <a:prstGeom prst="rect">
            <a:avLst/>
          </a:prstGeom>
        </p:spPr>
      </p:pic>
      <p:sp>
        <p:nvSpPr>
          <p:cNvPr name="TextBox 16" id="16"/>
          <p:cNvSpPr txBox="true"/>
          <p:nvPr/>
        </p:nvSpPr>
        <p:spPr>
          <a:xfrm rot="0">
            <a:off x="3968828" y="5824430"/>
            <a:ext cx="8452541" cy="448310"/>
          </a:xfrm>
          <a:prstGeom prst="rect">
            <a:avLst/>
          </a:prstGeom>
        </p:spPr>
        <p:txBody>
          <a:bodyPr anchor="t" rtlCol="false" tIns="0" lIns="0" bIns="0" rIns="0">
            <a:spAutoFit/>
          </a:bodyPr>
          <a:lstStyle/>
          <a:p>
            <a:pPr algn="ctr">
              <a:lnSpc>
                <a:spcPts val="3640"/>
              </a:lnSpc>
            </a:pPr>
            <a:r>
              <a:rPr lang="en-US" sz="2600">
                <a:solidFill>
                  <a:srgbClr val="000000"/>
                </a:solidFill>
                <a:latin typeface="Roboto"/>
              </a:rPr>
              <a:t>Giáo viên hướng dẫn: Thầy Ngô Thanh Tùng</a:t>
            </a:r>
          </a:p>
        </p:txBody>
      </p:sp>
      <p:sp>
        <p:nvSpPr>
          <p:cNvPr name="TextBox 17" id="17"/>
          <p:cNvSpPr txBox="true"/>
          <p:nvPr/>
        </p:nvSpPr>
        <p:spPr>
          <a:xfrm rot="0">
            <a:off x="3968828" y="6367989"/>
            <a:ext cx="8452541" cy="448310"/>
          </a:xfrm>
          <a:prstGeom prst="rect">
            <a:avLst/>
          </a:prstGeom>
        </p:spPr>
        <p:txBody>
          <a:bodyPr anchor="t" rtlCol="false" tIns="0" lIns="0" bIns="0" rIns="0">
            <a:spAutoFit/>
          </a:bodyPr>
          <a:lstStyle/>
          <a:p>
            <a:pPr algn="ctr">
              <a:lnSpc>
                <a:spcPts val="3640"/>
              </a:lnSpc>
            </a:pPr>
            <a:r>
              <a:rPr lang="en-US" sz="2600">
                <a:solidFill>
                  <a:srgbClr val="000000"/>
                </a:solidFill>
                <a:latin typeface="Roboto"/>
              </a:rPr>
              <a:t>Nhóm sinh viên thực hiện: Nhóm 2</a:t>
            </a:r>
          </a:p>
        </p:txBody>
      </p:sp>
      <p:grpSp>
        <p:nvGrpSpPr>
          <p:cNvPr name="Group 18" id="18"/>
          <p:cNvGrpSpPr/>
          <p:nvPr/>
        </p:nvGrpSpPr>
        <p:grpSpPr>
          <a:xfrm rot="0">
            <a:off x="12421369" y="6252624"/>
            <a:ext cx="1041571" cy="1212010"/>
            <a:chOff x="0" y="0"/>
            <a:chExt cx="698500" cy="812800"/>
          </a:xfrm>
        </p:grpSpPr>
        <p:sp>
          <p:nvSpPr>
            <p:cNvPr name="Freeform 19" id="1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20" id="2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3859519" y="5625247"/>
            <a:ext cx="1491995" cy="1736140"/>
            <a:chOff x="0" y="0"/>
            <a:chExt cx="698500" cy="812800"/>
          </a:xfrm>
        </p:grpSpPr>
        <p:sp>
          <p:nvSpPr>
            <p:cNvPr name="Freeform 22" id="22"/>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23" id="23"/>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pic>
        <p:nvPicPr>
          <p:cNvPr name="Picture 24" id="24"/>
          <p:cNvPicPr>
            <a:picLocks noChangeAspect="true"/>
          </p:cNvPicPr>
          <p:nvPr/>
        </p:nvPicPr>
        <p:blipFill>
          <a:blip r:embed="rId6"/>
          <a:srcRect l="0" t="0" r="0" b="0"/>
          <a:stretch>
            <a:fillRect/>
          </a:stretch>
        </p:blipFill>
        <p:spPr>
          <a:xfrm flipH="false" flipV="false" rot="0">
            <a:off x="3397539" y="5922028"/>
            <a:ext cx="1142577" cy="1142577"/>
          </a:xfrm>
          <a:prstGeom prst="rect">
            <a:avLst/>
          </a:prstGeom>
        </p:spPr>
      </p:pic>
      <p:sp>
        <p:nvSpPr>
          <p:cNvPr name="TextBox 25" id="25"/>
          <p:cNvSpPr txBox="true"/>
          <p:nvPr/>
        </p:nvSpPr>
        <p:spPr>
          <a:xfrm rot="0">
            <a:off x="2145533" y="3409097"/>
            <a:ext cx="13630233" cy="1825625"/>
          </a:xfrm>
          <a:prstGeom prst="rect">
            <a:avLst/>
          </a:prstGeom>
        </p:spPr>
        <p:txBody>
          <a:bodyPr anchor="t" rtlCol="false" tIns="0" lIns="0" bIns="0" rIns="0">
            <a:spAutoFit/>
          </a:bodyPr>
          <a:lstStyle/>
          <a:p>
            <a:pPr algn="ctr">
              <a:lnSpc>
                <a:spcPts val="6999"/>
              </a:lnSpc>
            </a:pPr>
            <a:r>
              <a:rPr lang="en-US" sz="6999">
                <a:solidFill>
                  <a:srgbClr val="000000"/>
                </a:solidFill>
                <a:latin typeface="Roboto Bold Italics"/>
              </a:rPr>
              <a:t>ĐỀ TÀI: </a:t>
            </a:r>
            <a:r>
              <a:rPr lang="en-US" sz="6999">
                <a:solidFill>
                  <a:srgbClr val="000000"/>
                </a:solidFill>
                <a:latin typeface="Roboto Bold"/>
              </a:rPr>
              <a:t>THIẾT KẾ WEBSITE BÁN QUẦN ÁO VỚI M.E.R.N STACK </a:t>
            </a:r>
          </a:p>
        </p:txBody>
      </p:sp>
      <p:pic>
        <p:nvPicPr>
          <p:cNvPr name="Picture 26" id="26"/>
          <p:cNvPicPr>
            <a:picLocks noChangeAspect="true"/>
          </p:cNvPicPr>
          <p:nvPr/>
        </p:nvPicPr>
        <p:blipFill>
          <a:blip r:embed="rId7"/>
          <a:srcRect l="0" t="0" r="0" b="0"/>
          <a:stretch>
            <a:fillRect/>
          </a:stretch>
        </p:blipFill>
        <p:spPr>
          <a:xfrm flipH="false" flipV="false" rot="0">
            <a:off x="3094295" y="426133"/>
            <a:ext cx="13329477" cy="1149262"/>
          </a:xfrm>
          <a:prstGeom prst="rect">
            <a:avLst/>
          </a:prstGeom>
        </p:spPr>
      </p:pic>
      <p:sp>
        <p:nvSpPr>
          <p:cNvPr name="TextBox 27" id="27"/>
          <p:cNvSpPr txBox="true"/>
          <p:nvPr/>
        </p:nvSpPr>
        <p:spPr>
          <a:xfrm rot="0">
            <a:off x="5844968" y="1989237"/>
            <a:ext cx="7223059" cy="695961"/>
          </a:xfrm>
          <a:prstGeom prst="rect">
            <a:avLst/>
          </a:prstGeom>
        </p:spPr>
        <p:txBody>
          <a:bodyPr anchor="t" rtlCol="false" tIns="0" lIns="0" bIns="0" rIns="0">
            <a:spAutoFit/>
          </a:bodyPr>
          <a:lstStyle/>
          <a:p>
            <a:pPr algn="ctr">
              <a:lnSpc>
                <a:spcPts val="5739"/>
              </a:lnSpc>
            </a:pPr>
            <a:r>
              <a:rPr lang="en-US" sz="4099" spc="614">
                <a:solidFill>
                  <a:srgbClr val="000000"/>
                </a:solidFill>
                <a:latin typeface="Roboto"/>
              </a:rPr>
              <a:t>ĐỒ ÁN MÔN HỌC</a:t>
            </a:r>
          </a:p>
        </p:txBody>
      </p:sp>
      <p:sp>
        <p:nvSpPr>
          <p:cNvPr name="TextBox 28" id="28"/>
          <p:cNvSpPr txBox="true"/>
          <p:nvPr/>
        </p:nvSpPr>
        <p:spPr>
          <a:xfrm rot="0">
            <a:off x="7922089" y="7016324"/>
            <a:ext cx="2077121" cy="448310"/>
          </a:xfrm>
          <a:prstGeom prst="rect">
            <a:avLst/>
          </a:prstGeom>
        </p:spPr>
        <p:txBody>
          <a:bodyPr anchor="t" rtlCol="false" tIns="0" lIns="0" bIns="0" rIns="0">
            <a:spAutoFit/>
          </a:bodyPr>
          <a:lstStyle/>
          <a:p>
            <a:pPr algn="ctr">
              <a:lnSpc>
                <a:spcPts val="3640"/>
              </a:lnSpc>
            </a:pPr>
            <a:r>
              <a:rPr lang="en-US" sz="2600">
                <a:solidFill>
                  <a:srgbClr val="000000"/>
                </a:solidFill>
                <a:latin typeface="Roboto"/>
              </a:rPr>
              <a:t>Họ và tên</a:t>
            </a:r>
          </a:p>
        </p:txBody>
      </p:sp>
      <p:sp>
        <p:nvSpPr>
          <p:cNvPr name="TextBox 29" id="29"/>
          <p:cNvSpPr txBox="true"/>
          <p:nvPr/>
        </p:nvSpPr>
        <p:spPr>
          <a:xfrm rot="0">
            <a:off x="5844968" y="7016324"/>
            <a:ext cx="2077121" cy="448310"/>
          </a:xfrm>
          <a:prstGeom prst="rect">
            <a:avLst/>
          </a:prstGeom>
        </p:spPr>
        <p:txBody>
          <a:bodyPr anchor="t" rtlCol="false" tIns="0" lIns="0" bIns="0" rIns="0">
            <a:spAutoFit/>
          </a:bodyPr>
          <a:lstStyle/>
          <a:p>
            <a:pPr algn="ctr">
              <a:lnSpc>
                <a:spcPts val="3640"/>
              </a:lnSpc>
            </a:pPr>
            <a:r>
              <a:rPr lang="en-US" sz="2600">
                <a:solidFill>
                  <a:srgbClr val="000000"/>
                </a:solidFill>
                <a:latin typeface="Roboto"/>
              </a:rPr>
              <a:t>STT</a:t>
            </a:r>
          </a:p>
        </p:txBody>
      </p:sp>
      <p:sp>
        <p:nvSpPr>
          <p:cNvPr name="TextBox 30" id="30"/>
          <p:cNvSpPr txBox="true"/>
          <p:nvPr/>
        </p:nvSpPr>
        <p:spPr>
          <a:xfrm rot="0">
            <a:off x="5844968" y="7425899"/>
            <a:ext cx="2077121" cy="448310"/>
          </a:xfrm>
          <a:prstGeom prst="rect">
            <a:avLst/>
          </a:prstGeom>
        </p:spPr>
        <p:txBody>
          <a:bodyPr anchor="t" rtlCol="false" tIns="0" lIns="0" bIns="0" rIns="0">
            <a:spAutoFit/>
          </a:bodyPr>
          <a:lstStyle/>
          <a:p>
            <a:pPr algn="ctr">
              <a:lnSpc>
                <a:spcPts val="3640"/>
              </a:lnSpc>
            </a:pPr>
            <a:r>
              <a:rPr lang="en-US" sz="2600">
                <a:solidFill>
                  <a:srgbClr val="000000"/>
                </a:solidFill>
                <a:latin typeface="Roboto"/>
              </a:rPr>
              <a:t>1</a:t>
            </a:r>
          </a:p>
        </p:txBody>
      </p:sp>
      <p:sp>
        <p:nvSpPr>
          <p:cNvPr name="TextBox 31" id="31"/>
          <p:cNvSpPr txBox="true"/>
          <p:nvPr/>
        </p:nvSpPr>
        <p:spPr>
          <a:xfrm rot="0">
            <a:off x="5844968" y="7923356"/>
            <a:ext cx="2077121" cy="448310"/>
          </a:xfrm>
          <a:prstGeom prst="rect">
            <a:avLst/>
          </a:prstGeom>
        </p:spPr>
        <p:txBody>
          <a:bodyPr anchor="t" rtlCol="false" tIns="0" lIns="0" bIns="0" rIns="0">
            <a:spAutoFit/>
          </a:bodyPr>
          <a:lstStyle/>
          <a:p>
            <a:pPr algn="ctr">
              <a:lnSpc>
                <a:spcPts val="3640"/>
              </a:lnSpc>
            </a:pPr>
            <a:r>
              <a:rPr lang="en-US" sz="2600">
                <a:solidFill>
                  <a:srgbClr val="000000"/>
                </a:solidFill>
                <a:latin typeface="Roboto"/>
              </a:rPr>
              <a:t>2</a:t>
            </a:r>
          </a:p>
        </p:txBody>
      </p:sp>
      <p:sp>
        <p:nvSpPr>
          <p:cNvPr name="TextBox 32" id="32"/>
          <p:cNvSpPr txBox="true"/>
          <p:nvPr/>
        </p:nvSpPr>
        <p:spPr>
          <a:xfrm rot="0">
            <a:off x="5844968" y="8419290"/>
            <a:ext cx="2077121" cy="905510"/>
          </a:xfrm>
          <a:prstGeom prst="rect">
            <a:avLst/>
          </a:prstGeom>
        </p:spPr>
        <p:txBody>
          <a:bodyPr anchor="t" rtlCol="false" tIns="0" lIns="0" bIns="0" rIns="0">
            <a:spAutoFit/>
          </a:bodyPr>
          <a:lstStyle/>
          <a:p>
            <a:pPr algn="ctr">
              <a:lnSpc>
                <a:spcPts val="3640"/>
              </a:lnSpc>
            </a:pPr>
            <a:r>
              <a:rPr lang="en-US" sz="2600">
                <a:solidFill>
                  <a:srgbClr val="000000"/>
                </a:solidFill>
                <a:latin typeface="Roboto"/>
              </a:rPr>
              <a:t>3</a:t>
            </a:r>
          </a:p>
          <a:p>
            <a:pPr algn="ctr">
              <a:lnSpc>
                <a:spcPts val="3640"/>
              </a:lnSpc>
            </a:pPr>
          </a:p>
        </p:txBody>
      </p:sp>
      <p:sp>
        <p:nvSpPr>
          <p:cNvPr name="TextBox 33" id="33"/>
          <p:cNvSpPr txBox="true"/>
          <p:nvPr/>
        </p:nvSpPr>
        <p:spPr>
          <a:xfrm rot="0">
            <a:off x="7805477" y="7469840"/>
            <a:ext cx="5340472" cy="448310"/>
          </a:xfrm>
          <a:prstGeom prst="rect">
            <a:avLst/>
          </a:prstGeom>
        </p:spPr>
        <p:txBody>
          <a:bodyPr anchor="t" rtlCol="false" tIns="0" lIns="0" bIns="0" rIns="0">
            <a:spAutoFit/>
          </a:bodyPr>
          <a:lstStyle/>
          <a:p>
            <a:pPr algn="ctr">
              <a:lnSpc>
                <a:spcPts val="3640"/>
              </a:lnSpc>
            </a:pPr>
            <a:r>
              <a:rPr lang="en-US" sz="2600">
                <a:solidFill>
                  <a:srgbClr val="000000"/>
                </a:solidFill>
                <a:latin typeface="Roboto"/>
              </a:rPr>
              <a:t>Trần Văn Ánh ( Trưởng Nhóm)</a:t>
            </a:r>
          </a:p>
        </p:txBody>
      </p:sp>
      <p:sp>
        <p:nvSpPr>
          <p:cNvPr name="TextBox 34" id="34"/>
          <p:cNvSpPr txBox="true"/>
          <p:nvPr/>
        </p:nvSpPr>
        <p:spPr>
          <a:xfrm rot="0">
            <a:off x="7805477" y="7923356"/>
            <a:ext cx="2836250" cy="448310"/>
          </a:xfrm>
          <a:prstGeom prst="rect">
            <a:avLst/>
          </a:prstGeom>
        </p:spPr>
        <p:txBody>
          <a:bodyPr anchor="t" rtlCol="false" tIns="0" lIns="0" bIns="0" rIns="0">
            <a:spAutoFit/>
          </a:bodyPr>
          <a:lstStyle/>
          <a:p>
            <a:pPr algn="ctr">
              <a:lnSpc>
                <a:spcPts val="3640"/>
              </a:lnSpc>
            </a:pPr>
            <a:r>
              <a:rPr lang="en-US" sz="2600">
                <a:solidFill>
                  <a:srgbClr val="000000"/>
                </a:solidFill>
                <a:latin typeface="Roboto"/>
              </a:rPr>
              <a:t>Lê Thanh Tự</a:t>
            </a:r>
          </a:p>
        </p:txBody>
      </p:sp>
      <p:sp>
        <p:nvSpPr>
          <p:cNvPr name="TextBox 35" id="35"/>
          <p:cNvSpPr txBox="true"/>
          <p:nvPr/>
        </p:nvSpPr>
        <p:spPr>
          <a:xfrm rot="0">
            <a:off x="8195098" y="8400266"/>
            <a:ext cx="3935718" cy="448310"/>
          </a:xfrm>
          <a:prstGeom prst="rect">
            <a:avLst/>
          </a:prstGeom>
        </p:spPr>
        <p:txBody>
          <a:bodyPr anchor="t" rtlCol="false" tIns="0" lIns="0" bIns="0" rIns="0">
            <a:spAutoFit/>
          </a:bodyPr>
          <a:lstStyle/>
          <a:p>
            <a:pPr algn="ctr">
              <a:lnSpc>
                <a:spcPts val="3640"/>
              </a:lnSpc>
            </a:pPr>
            <a:r>
              <a:rPr lang="en-US" sz="2600">
                <a:solidFill>
                  <a:srgbClr val="000000"/>
                </a:solidFill>
                <a:latin typeface="Roboto"/>
              </a:rPr>
              <a:t>Lưu Nguyên Trọng Nghĩa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25918" y="-2247312"/>
            <a:ext cx="3591098" cy="4114800"/>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6753835" y="-738522"/>
            <a:ext cx="2448141" cy="2270094"/>
          </a:xfrm>
          <a:prstGeom prst="rect">
            <a:avLst/>
          </a:prstGeom>
        </p:spPr>
      </p:pic>
      <p:grpSp>
        <p:nvGrpSpPr>
          <p:cNvPr name="Group 4" id="4"/>
          <p:cNvGrpSpPr/>
          <p:nvPr/>
        </p:nvGrpSpPr>
        <p:grpSpPr>
          <a:xfrm rot="0">
            <a:off x="3259557" y="9347541"/>
            <a:ext cx="2652117" cy="3086100"/>
            <a:chOff x="0" y="0"/>
            <a:chExt cx="698500" cy="812800"/>
          </a:xfrm>
        </p:grpSpPr>
        <p:sp>
          <p:nvSpPr>
            <p:cNvPr name="Freeform 5" id="5"/>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6" id="6"/>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430416" y="8025242"/>
            <a:ext cx="1627302" cy="1893588"/>
            <a:chOff x="0" y="0"/>
            <a:chExt cx="698500" cy="812800"/>
          </a:xfrm>
        </p:grpSpPr>
        <p:sp>
          <p:nvSpPr>
            <p:cNvPr name="Freeform 8" id="8"/>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108495">
            <a:off x="1279012" y="9936987"/>
            <a:ext cx="1172338" cy="1364175"/>
            <a:chOff x="0" y="0"/>
            <a:chExt cx="698500" cy="812800"/>
          </a:xfrm>
        </p:grpSpPr>
        <p:sp>
          <p:nvSpPr>
            <p:cNvPr name="Freeform 11" id="11"/>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3" id="13"/>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7259300" y="3549401"/>
            <a:ext cx="4275117" cy="4114800"/>
          </a:xfrm>
          <a:prstGeom prst="rect">
            <a:avLst/>
          </a:prstGeom>
        </p:spPr>
      </p:pic>
      <p:sp>
        <p:nvSpPr>
          <p:cNvPr name="TextBox 14" id="14"/>
          <p:cNvSpPr txBox="true"/>
          <p:nvPr/>
        </p:nvSpPr>
        <p:spPr>
          <a:xfrm rot="0">
            <a:off x="1377760" y="393700"/>
            <a:ext cx="2714704"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pic>
        <p:nvPicPr>
          <p:cNvPr name="Picture 15" id="15"/>
          <p:cNvPicPr>
            <a:picLocks noChangeAspect="true"/>
          </p:cNvPicPr>
          <p:nvPr/>
        </p:nvPicPr>
        <p:blipFill>
          <a:blip r:embed="rId8"/>
          <a:srcRect l="0" t="0" r="0" b="0"/>
          <a:stretch>
            <a:fillRect/>
          </a:stretch>
        </p:blipFill>
        <p:spPr>
          <a:xfrm flipH="false" flipV="false" rot="0">
            <a:off x="16182547" y="8776253"/>
            <a:ext cx="1142577" cy="1142577"/>
          </a:xfrm>
          <a:prstGeom prst="rect">
            <a:avLst/>
          </a:prstGeom>
        </p:spPr>
      </p:pic>
      <p:sp>
        <p:nvSpPr>
          <p:cNvPr name="TextBox 16" id="16"/>
          <p:cNvSpPr txBox="true"/>
          <p:nvPr/>
        </p:nvSpPr>
        <p:spPr>
          <a:xfrm rot="0">
            <a:off x="3828973" y="549275"/>
            <a:ext cx="12353574" cy="1035050"/>
          </a:xfrm>
          <a:prstGeom prst="rect">
            <a:avLst/>
          </a:prstGeom>
        </p:spPr>
        <p:txBody>
          <a:bodyPr anchor="t" rtlCol="false" tIns="0" lIns="0" bIns="0" rIns="0">
            <a:spAutoFit/>
          </a:bodyPr>
          <a:lstStyle/>
          <a:p>
            <a:pPr algn="ctr">
              <a:lnSpc>
                <a:spcPts val="3999"/>
              </a:lnSpc>
            </a:pPr>
            <a:r>
              <a:rPr lang="en-US" sz="3999">
                <a:solidFill>
                  <a:srgbClr val="000000"/>
                </a:solidFill>
                <a:latin typeface="Muli Bold Bold Italics"/>
              </a:rPr>
              <a:t> TÓM TẮT HOẠT ĐỘNG CỦA HỆ THỐNG MÀ DỰ ÁN SẼ ĐƯỢC ỨNG DỤNG</a:t>
            </a:r>
          </a:p>
        </p:txBody>
      </p:sp>
      <p:sp>
        <p:nvSpPr>
          <p:cNvPr name="TextBox 17" id="17"/>
          <p:cNvSpPr txBox="true"/>
          <p:nvPr/>
        </p:nvSpPr>
        <p:spPr>
          <a:xfrm rot="0">
            <a:off x="577187" y="1708150"/>
            <a:ext cx="16747937" cy="7467600"/>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A5593C"/>
                </a:solidFill>
                <a:latin typeface="Roboto"/>
              </a:rPr>
              <a:t>Là một Website chuyên bán các sản phẩm về thời trang, các phụ kiện thời trang …cho các tất cả mọi người phù hợp với tất cả các độ tuổi.</a:t>
            </a:r>
          </a:p>
          <a:p>
            <a:pPr marL="647700" indent="-323850" lvl="1">
              <a:lnSpc>
                <a:spcPts val="4200"/>
              </a:lnSpc>
              <a:buFont typeface="Arial"/>
              <a:buChar char="•"/>
            </a:pPr>
            <a:r>
              <a:rPr lang="en-US" sz="3000">
                <a:solidFill>
                  <a:srgbClr val="A5593C"/>
                </a:solidFill>
                <a:latin typeface="Roboto"/>
              </a:rPr>
              <a:t>Người dùng truy cập vào Website có thể xem, tìm kiếm, mua các sản phẩm,hoặc đặt hàng sản phẩm.</a:t>
            </a:r>
          </a:p>
          <a:p>
            <a:pPr marL="647700" indent="-323850" lvl="1">
              <a:lnSpc>
                <a:spcPts val="4200"/>
              </a:lnSpc>
              <a:buFont typeface="Arial"/>
              <a:buChar char="•"/>
            </a:pPr>
            <a:r>
              <a:rPr lang="en-US" sz="3000">
                <a:solidFill>
                  <a:srgbClr val="A5593C"/>
                </a:solidFill>
                <a:latin typeface="Roboto"/>
              </a:rPr>
              <a:t>Người dùng có thể xem chi tiết từng sản (có hình ảnh minh hoạ sản phẩm).</a:t>
            </a:r>
          </a:p>
          <a:p>
            <a:pPr marL="647700" indent="-323850" lvl="1">
              <a:lnSpc>
                <a:spcPts val="4200"/>
              </a:lnSpc>
              <a:buFont typeface="Arial"/>
              <a:buChar char="•"/>
            </a:pPr>
            <a:r>
              <a:rPr lang="en-US" sz="3000">
                <a:solidFill>
                  <a:srgbClr val="A5593C"/>
                </a:solidFill>
                <a:latin typeface="Roboto"/>
              </a:rPr>
              <a:t>Khi đã chọn được món hàng vừa ý thì người dùng click vào nút cho vào giỏ hàng hoặc chọn biểu tượng giỏ hàng để sản phẩm được cập nhật trong giỏ hàng.</a:t>
            </a:r>
          </a:p>
          <a:p>
            <a:pPr marL="647700" indent="-323850" lvl="1">
              <a:lnSpc>
                <a:spcPts val="4200"/>
              </a:lnSpc>
              <a:buFont typeface="Arial"/>
              <a:buChar char="•"/>
            </a:pPr>
            <a:r>
              <a:rPr lang="en-US" sz="3000">
                <a:solidFill>
                  <a:srgbClr val="A5593C"/>
                </a:solidFill>
                <a:latin typeface="Roboto"/>
              </a:rPr>
              <a:t>Người dùng vẫn có thể quay trở lại trang sản phẩm để xem và chọn tiếp, các sản phẩm đã chọn sẽ được lưu vào trong giỏ hàng.</a:t>
            </a:r>
          </a:p>
          <a:p>
            <a:pPr marL="647700" indent="-323850" lvl="1">
              <a:lnSpc>
                <a:spcPts val="4200"/>
              </a:lnSpc>
              <a:buFont typeface="Arial"/>
              <a:buChar char="•"/>
            </a:pPr>
            <a:r>
              <a:rPr lang="en-US" sz="3000">
                <a:solidFill>
                  <a:srgbClr val="A5593C"/>
                </a:solidFill>
                <a:latin typeface="Roboto"/>
              </a:rPr>
              <a:t>Khách hàng cũng có thể bỏ đi những sản phẩm không vừa ý đã có trong giỏ hàng.</a:t>
            </a:r>
          </a:p>
          <a:p>
            <a:pPr marL="647700" indent="-323850" lvl="1">
              <a:lnSpc>
                <a:spcPts val="4200"/>
              </a:lnSpc>
              <a:buFont typeface="Arial"/>
              <a:buChar char="•"/>
            </a:pPr>
            <a:r>
              <a:rPr lang="en-US" sz="3000">
                <a:solidFill>
                  <a:srgbClr val="A5593C"/>
                </a:solidFill>
                <a:latin typeface="Roboto"/>
              </a:rPr>
              <a:t>Nếu đã quyết định mua các sản phẩm trong giỏ hàng thì người dùng click vào mục thanh toán để hoàn tất việc mua hàng, hoặc cũng có thể huỷ mua hàng.</a:t>
            </a:r>
          </a:p>
          <a:p>
            <a:pPr marL="647700" indent="-323850" lvl="1">
              <a:lnSpc>
                <a:spcPts val="4200"/>
              </a:lnSpc>
              <a:buFont typeface="Arial"/>
              <a:buChar char="•"/>
            </a:pPr>
            <a:r>
              <a:rPr lang="en-US" sz="3000">
                <a:solidFill>
                  <a:srgbClr val="A5593C"/>
                </a:solidFill>
                <a:latin typeface="Roboto"/>
              </a:rPr>
              <a:t>Người dùng sẽ chọn các hình thức vận chuyển, thanh toán hàng do hệ thống đã định.</a:t>
            </a:r>
          </a:p>
          <a:p>
            <a:pPr>
              <a:lnSpc>
                <a:spcPts val="420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1974108" y="2357124"/>
            <a:ext cx="3086100" cy="3086100"/>
            <a:chOff x="0" y="0"/>
            <a:chExt cx="812800" cy="812800"/>
          </a:xfrm>
        </p:grpSpPr>
        <p:sp>
          <p:nvSpPr>
            <p:cNvPr name="Freeform 3" id="3"/>
            <p:cNvSpPr/>
            <p:nvPr/>
          </p:nvSpPr>
          <p:spPr>
            <a:xfrm>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207045" y="2504901"/>
            <a:ext cx="2620226" cy="2790544"/>
            <a:chOff x="0" y="0"/>
            <a:chExt cx="3493634" cy="3720726"/>
          </a:xfrm>
        </p:grpSpPr>
        <p:pic>
          <p:nvPicPr>
            <p:cNvPr name="Picture 6" id="6"/>
            <p:cNvPicPr>
              <a:picLocks noChangeAspect="true"/>
            </p:cNvPicPr>
            <p:nvPr/>
          </p:nvPicPr>
          <p:blipFill>
            <a:blip r:embed="rId2"/>
            <a:srcRect l="34787" t="0" r="2614" b="0"/>
            <a:stretch>
              <a:fillRect/>
            </a:stretch>
          </p:blipFill>
          <p:spPr>
            <a:xfrm>
              <a:off x="0" y="0"/>
              <a:ext cx="3493634" cy="3720726"/>
            </a:xfrm>
            <a:prstGeom prst="rect">
              <a:avLst/>
            </a:prstGeom>
          </p:spPr>
        </p:pic>
      </p:grpSp>
      <p:grpSp>
        <p:nvGrpSpPr>
          <p:cNvPr name="Group 7" id="7"/>
          <p:cNvGrpSpPr/>
          <p:nvPr/>
        </p:nvGrpSpPr>
        <p:grpSpPr>
          <a:xfrm rot="0">
            <a:off x="1974108" y="5886450"/>
            <a:ext cx="3086100" cy="3086100"/>
            <a:chOff x="0" y="0"/>
            <a:chExt cx="812800" cy="812800"/>
          </a:xfrm>
        </p:grpSpPr>
        <p:sp>
          <p:nvSpPr>
            <p:cNvPr name="Freeform 8" id="8"/>
            <p:cNvSpPr/>
            <p:nvPr/>
          </p:nvSpPr>
          <p:spPr>
            <a:xfrm>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5593C"/>
            </a:solidFill>
          </p:spPr>
        </p:sp>
        <p:sp>
          <p:nvSpPr>
            <p:cNvPr name="TextBox 9" id="9"/>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2207045" y="6012544"/>
            <a:ext cx="2620226" cy="2833912"/>
            <a:chOff x="0" y="0"/>
            <a:chExt cx="3493634" cy="3778549"/>
          </a:xfrm>
        </p:grpSpPr>
        <p:pic>
          <p:nvPicPr>
            <p:cNvPr name="Picture 11" id="11"/>
            <p:cNvPicPr>
              <a:picLocks noChangeAspect="true"/>
            </p:cNvPicPr>
            <p:nvPr/>
          </p:nvPicPr>
          <p:blipFill>
            <a:blip r:embed="rId3"/>
            <a:srcRect l="19180" t="0" r="19180" b="0"/>
            <a:stretch>
              <a:fillRect/>
            </a:stretch>
          </p:blipFill>
          <p:spPr>
            <a:xfrm>
              <a:off x="0" y="0"/>
              <a:ext cx="3493634" cy="3778549"/>
            </a:xfrm>
            <a:prstGeom prst="rect">
              <a:avLst/>
            </a:prstGeom>
          </p:spPr>
        </p:pic>
      </p:grpSp>
      <p:grpSp>
        <p:nvGrpSpPr>
          <p:cNvPr name="Group 12" id="12"/>
          <p:cNvGrpSpPr/>
          <p:nvPr/>
        </p:nvGrpSpPr>
        <p:grpSpPr>
          <a:xfrm rot="0">
            <a:off x="5392052" y="6543043"/>
            <a:ext cx="3134675" cy="769677"/>
            <a:chOff x="0" y="0"/>
            <a:chExt cx="825593" cy="202713"/>
          </a:xfrm>
        </p:grpSpPr>
        <p:sp>
          <p:nvSpPr>
            <p:cNvPr name="Freeform 13" id="13"/>
            <p:cNvSpPr/>
            <p:nvPr/>
          </p:nvSpPr>
          <p:spPr>
            <a:xfrm>
              <a:off x="0" y="0"/>
              <a:ext cx="825593" cy="202713"/>
            </a:xfrm>
            <a:custGeom>
              <a:avLst/>
              <a:gdLst/>
              <a:ahLst/>
              <a:cxnLst/>
              <a:rect r="r" b="b" t="t" l="l"/>
              <a:pathLst>
                <a:path h="202713" w="825593">
                  <a:moveTo>
                    <a:pt x="0" y="0"/>
                  </a:moveTo>
                  <a:lnTo>
                    <a:pt x="825593" y="0"/>
                  </a:lnTo>
                  <a:lnTo>
                    <a:pt x="825593" y="202713"/>
                  </a:lnTo>
                  <a:lnTo>
                    <a:pt x="0" y="202713"/>
                  </a:lnTo>
                  <a:close/>
                </a:path>
              </a:pathLst>
            </a:custGeom>
            <a:solidFill>
              <a:srgbClr val="FFFFFF"/>
            </a:solidFill>
          </p:spPr>
        </p:sp>
        <p:sp>
          <p:nvSpPr>
            <p:cNvPr name="TextBox 14" id="1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5392052" y="2971168"/>
            <a:ext cx="2339434" cy="769677"/>
            <a:chOff x="0" y="0"/>
            <a:chExt cx="616147" cy="202713"/>
          </a:xfrm>
        </p:grpSpPr>
        <p:sp>
          <p:nvSpPr>
            <p:cNvPr name="Freeform 16" id="16"/>
            <p:cNvSpPr/>
            <p:nvPr/>
          </p:nvSpPr>
          <p:spPr>
            <a:xfrm>
              <a:off x="0" y="0"/>
              <a:ext cx="616147" cy="202713"/>
            </a:xfrm>
            <a:custGeom>
              <a:avLst/>
              <a:gdLst/>
              <a:ahLst/>
              <a:cxnLst/>
              <a:rect r="r" b="b" t="t" l="l"/>
              <a:pathLst>
                <a:path h="202713" w="616147">
                  <a:moveTo>
                    <a:pt x="0" y="0"/>
                  </a:moveTo>
                  <a:lnTo>
                    <a:pt x="616147" y="0"/>
                  </a:lnTo>
                  <a:lnTo>
                    <a:pt x="616147" y="202713"/>
                  </a:lnTo>
                  <a:lnTo>
                    <a:pt x="0" y="202713"/>
                  </a:lnTo>
                  <a:close/>
                </a:path>
              </a:pathLst>
            </a:custGeom>
            <a:solidFill>
              <a:srgbClr val="FFFFFF"/>
            </a:solidFill>
          </p:spPr>
        </p:sp>
        <p:sp>
          <p:nvSpPr>
            <p:cNvPr name="TextBox 17" id="1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pic>
        <p:nvPicPr>
          <p:cNvPr name="Picture 18" id="1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3763540">
            <a:off x="-2621825" y="-2633671"/>
            <a:ext cx="4114800" cy="4114800"/>
          </a:xfrm>
          <a:prstGeom prst="rect">
            <a:avLst/>
          </a:prstGeom>
        </p:spPr>
      </p:pic>
      <p:pic>
        <p:nvPicPr>
          <p:cNvPr name="Picture 19" id="19"/>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5840053" y="-2483073"/>
            <a:ext cx="5885312" cy="4114800"/>
          </a:xfrm>
          <a:prstGeom prst="rect">
            <a:avLst/>
          </a:prstGeom>
        </p:spPr>
      </p:pic>
      <p:grpSp>
        <p:nvGrpSpPr>
          <p:cNvPr name="Group 20" id="20"/>
          <p:cNvGrpSpPr/>
          <p:nvPr/>
        </p:nvGrpSpPr>
        <p:grpSpPr>
          <a:xfrm rot="0">
            <a:off x="7731486" y="8625250"/>
            <a:ext cx="2204006" cy="2564662"/>
            <a:chOff x="0" y="0"/>
            <a:chExt cx="698500" cy="812800"/>
          </a:xfrm>
        </p:grpSpPr>
        <p:sp>
          <p:nvSpPr>
            <p:cNvPr name="Freeform 21" id="21"/>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22" id="22"/>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5665227" y="7388920"/>
            <a:ext cx="1794246" cy="2087850"/>
            <a:chOff x="0" y="0"/>
            <a:chExt cx="698500" cy="812800"/>
          </a:xfrm>
        </p:grpSpPr>
        <p:sp>
          <p:nvSpPr>
            <p:cNvPr name="Freeform 24" id="24"/>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25" id="25"/>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5053242" y="9132511"/>
            <a:ext cx="1090925" cy="1269440"/>
            <a:chOff x="0" y="0"/>
            <a:chExt cx="698500" cy="812800"/>
          </a:xfrm>
        </p:grpSpPr>
        <p:sp>
          <p:nvSpPr>
            <p:cNvPr name="Freeform 27" id="27"/>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28" id="28"/>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3615561" y="1426673"/>
            <a:ext cx="11056878" cy="930275"/>
          </a:xfrm>
          <a:prstGeom prst="rect">
            <a:avLst/>
          </a:prstGeom>
        </p:spPr>
        <p:txBody>
          <a:bodyPr anchor="t" rtlCol="false" tIns="0" lIns="0" bIns="0" rIns="0">
            <a:spAutoFit/>
          </a:bodyPr>
          <a:lstStyle/>
          <a:p>
            <a:pPr algn="ctr">
              <a:lnSpc>
                <a:spcPts val="7000"/>
              </a:lnSpc>
            </a:pPr>
            <a:r>
              <a:rPr lang="en-US" sz="7000">
                <a:solidFill>
                  <a:srgbClr val="000000"/>
                </a:solidFill>
                <a:latin typeface="Muli Bold"/>
              </a:rPr>
              <a:t>ĐỐI TƯỢNG SỬ DỤNG</a:t>
            </a:r>
          </a:p>
        </p:txBody>
      </p:sp>
      <p:pic>
        <p:nvPicPr>
          <p:cNvPr name="Picture 30" id="30"/>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11226" y="9132511"/>
            <a:ext cx="3725764" cy="4114800"/>
          </a:xfrm>
          <a:prstGeom prst="rect">
            <a:avLst/>
          </a:prstGeom>
        </p:spPr>
      </p:pic>
      <p:sp>
        <p:nvSpPr>
          <p:cNvPr name="TextBox 31" id="31"/>
          <p:cNvSpPr txBox="true"/>
          <p:nvPr/>
        </p:nvSpPr>
        <p:spPr>
          <a:xfrm rot="0">
            <a:off x="8833489" y="2894968"/>
            <a:ext cx="8947976" cy="3200400"/>
          </a:xfrm>
          <a:prstGeom prst="rect">
            <a:avLst/>
          </a:prstGeom>
        </p:spPr>
        <p:txBody>
          <a:bodyPr anchor="t" rtlCol="false" tIns="0" lIns="0" bIns="0" rIns="0">
            <a:spAutoFit/>
          </a:bodyPr>
          <a:lstStyle/>
          <a:p>
            <a:pPr>
              <a:lnSpc>
                <a:spcPts val="4200"/>
              </a:lnSpc>
            </a:pPr>
            <a:r>
              <a:rPr lang="en-US" sz="3000" spc="150">
                <a:solidFill>
                  <a:srgbClr val="A5593C"/>
                </a:solidFill>
                <a:latin typeface="Roboto"/>
              </a:rPr>
              <a:t>Là nhân viên – thành viên trực thuộc dưới sự chỉ đạo của Adminstrator(chủ cửa hàng – chủ trang web) thực hiện các quyền như đăng nhập, chỉnh sửa thông tin, xem chi tiết sản phẩm, hỗ trợ khách hàng, thực hiền quản lý thêm sửa xóa đơn hàng.</a:t>
            </a:r>
          </a:p>
        </p:txBody>
      </p:sp>
      <p:sp>
        <p:nvSpPr>
          <p:cNvPr name="TextBox 32" id="32"/>
          <p:cNvSpPr txBox="true"/>
          <p:nvPr/>
        </p:nvSpPr>
        <p:spPr>
          <a:xfrm rot="0">
            <a:off x="5568293" y="6763735"/>
            <a:ext cx="3369054" cy="375920"/>
          </a:xfrm>
          <a:prstGeom prst="rect">
            <a:avLst/>
          </a:prstGeom>
        </p:spPr>
        <p:txBody>
          <a:bodyPr anchor="t" rtlCol="false" tIns="0" lIns="0" bIns="0" rIns="0">
            <a:spAutoFit/>
          </a:bodyPr>
          <a:lstStyle/>
          <a:p>
            <a:pPr>
              <a:lnSpc>
                <a:spcPts val="2799"/>
              </a:lnSpc>
            </a:pPr>
            <a:r>
              <a:rPr lang="en-US" sz="2799">
                <a:solidFill>
                  <a:srgbClr val="000000"/>
                </a:solidFill>
                <a:latin typeface="Archivo Black"/>
              </a:rPr>
              <a:t>Administrator</a:t>
            </a:r>
          </a:p>
        </p:txBody>
      </p:sp>
      <p:sp>
        <p:nvSpPr>
          <p:cNvPr name="TextBox 33" id="33"/>
          <p:cNvSpPr txBox="true"/>
          <p:nvPr/>
        </p:nvSpPr>
        <p:spPr>
          <a:xfrm rot="0">
            <a:off x="5519527" y="3191860"/>
            <a:ext cx="2084482" cy="375920"/>
          </a:xfrm>
          <a:prstGeom prst="rect">
            <a:avLst/>
          </a:prstGeom>
        </p:spPr>
        <p:txBody>
          <a:bodyPr anchor="t" rtlCol="false" tIns="0" lIns="0" bIns="0" rIns="0">
            <a:spAutoFit/>
          </a:bodyPr>
          <a:lstStyle/>
          <a:p>
            <a:pPr>
              <a:lnSpc>
                <a:spcPts val="2799"/>
              </a:lnSpc>
            </a:pPr>
            <a:r>
              <a:rPr lang="en-US" sz="2799">
                <a:solidFill>
                  <a:srgbClr val="000000"/>
                </a:solidFill>
                <a:latin typeface="Archivo Black Bold"/>
              </a:rPr>
              <a:t>Employee</a:t>
            </a:r>
          </a:p>
        </p:txBody>
      </p:sp>
      <p:sp>
        <p:nvSpPr>
          <p:cNvPr name="TextBox 34" id="34"/>
          <p:cNvSpPr txBox="true"/>
          <p:nvPr/>
        </p:nvSpPr>
        <p:spPr>
          <a:xfrm rot="0">
            <a:off x="1472448" y="529419"/>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pic>
        <p:nvPicPr>
          <p:cNvPr name="Picture 35" id="35"/>
          <p:cNvPicPr>
            <a:picLocks noChangeAspect="true"/>
          </p:cNvPicPr>
          <p:nvPr/>
        </p:nvPicPr>
        <p:blipFill>
          <a:blip r:embed="rId10"/>
          <a:srcRect l="0" t="0" r="0" b="0"/>
          <a:stretch>
            <a:fillRect/>
          </a:stretch>
        </p:blipFill>
        <p:spPr>
          <a:xfrm flipH="false" flipV="false" rot="0">
            <a:off x="15268764" y="1028700"/>
            <a:ext cx="1142577" cy="1142577"/>
          </a:xfrm>
          <a:prstGeom prst="rect">
            <a:avLst/>
          </a:prstGeom>
        </p:spPr>
      </p:pic>
      <p:sp>
        <p:nvSpPr>
          <p:cNvPr name="TextBox 36" id="36"/>
          <p:cNvSpPr txBox="true"/>
          <p:nvPr/>
        </p:nvSpPr>
        <p:spPr>
          <a:xfrm rot="0">
            <a:off x="8833489" y="6385331"/>
            <a:ext cx="8947976" cy="1600200"/>
          </a:xfrm>
          <a:prstGeom prst="rect">
            <a:avLst/>
          </a:prstGeom>
        </p:spPr>
        <p:txBody>
          <a:bodyPr anchor="t" rtlCol="false" tIns="0" lIns="0" bIns="0" rIns="0">
            <a:spAutoFit/>
          </a:bodyPr>
          <a:lstStyle/>
          <a:p>
            <a:pPr>
              <a:lnSpc>
                <a:spcPts val="4200"/>
              </a:lnSpc>
            </a:pPr>
            <a:r>
              <a:rPr lang="en-US" sz="3000" spc="150">
                <a:solidFill>
                  <a:srgbClr val="A5593C"/>
                </a:solidFill>
                <a:latin typeface="Roboto"/>
              </a:rPr>
              <a:t>Nhà quản trị có toàn quyền sử dụng và cập nhật sản phẩm, hoá đơn, quản lý khách hàng, đảm bảo tính an toàn cho WebsiteToCoClothes.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1307869" y="3363075"/>
            <a:ext cx="6927244" cy="5656359"/>
            <a:chOff x="0" y="0"/>
            <a:chExt cx="1824459" cy="1489741"/>
          </a:xfrm>
        </p:grpSpPr>
        <p:sp>
          <p:nvSpPr>
            <p:cNvPr name="Freeform 3" id="3"/>
            <p:cNvSpPr/>
            <p:nvPr/>
          </p:nvSpPr>
          <p:spPr>
            <a:xfrm>
              <a:off x="0" y="0"/>
              <a:ext cx="1824459" cy="1489741"/>
            </a:xfrm>
            <a:custGeom>
              <a:avLst/>
              <a:gdLst/>
              <a:ahLst/>
              <a:cxnLst/>
              <a:rect r="r" b="b" t="t" l="l"/>
              <a:pathLst>
                <a:path h="1489741" w="1824459">
                  <a:moveTo>
                    <a:pt x="0" y="0"/>
                  </a:moveTo>
                  <a:lnTo>
                    <a:pt x="1824459" y="0"/>
                  </a:lnTo>
                  <a:lnTo>
                    <a:pt x="1824459" y="1489741"/>
                  </a:lnTo>
                  <a:lnTo>
                    <a:pt x="0" y="1489741"/>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733180" y="3642331"/>
            <a:ext cx="6076620" cy="5097848"/>
            <a:chOff x="0" y="0"/>
            <a:chExt cx="8102161" cy="6797130"/>
          </a:xfrm>
        </p:grpSpPr>
        <p:pic>
          <p:nvPicPr>
            <p:cNvPr name="Picture 6" id="6"/>
            <p:cNvPicPr>
              <a:picLocks noChangeAspect="true"/>
            </p:cNvPicPr>
            <p:nvPr/>
          </p:nvPicPr>
          <p:blipFill>
            <a:blip r:embed="rId2"/>
            <a:srcRect l="10266" t="0" r="10266" b="0"/>
            <a:stretch>
              <a:fillRect/>
            </a:stretch>
          </p:blipFill>
          <p:spPr>
            <a:xfrm>
              <a:off x="0" y="0"/>
              <a:ext cx="8102161" cy="6797130"/>
            </a:xfrm>
            <a:prstGeom prst="rect">
              <a:avLst/>
            </a:prstGeom>
          </p:spPr>
        </p:pic>
      </p:grpSp>
      <p:grpSp>
        <p:nvGrpSpPr>
          <p:cNvPr name="Group 7" id="7"/>
          <p:cNvGrpSpPr/>
          <p:nvPr/>
        </p:nvGrpSpPr>
        <p:grpSpPr>
          <a:xfrm rot="0">
            <a:off x="16384759" y="8440566"/>
            <a:ext cx="2652117" cy="3086100"/>
            <a:chOff x="0" y="0"/>
            <a:chExt cx="698500" cy="812800"/>
          </a:xfrm>
        </p:grpSpPr>
        <p:sp>
          <p:nvSpPr>
            <p:cNvPr name="Freeform 8" id="8"/>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5788777" y="7238779"/>
            <a:ext cx="1470523" cy="1711154"/>
            <a:chOff x="0" y="0"/>
            <a:chExt cx="698500" cy="812800"/>
          </a:xfrm>
        </p:grpSpPr>
        <p:sp>
          <p:nvSpPr>
            <p:cNvPr name="Freeform 11" id="11"/>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3" id="1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5028393" y="-2583228"/>
            <a:ext cx="4275117" cy="4114800"/>
          </a:xfrm>
          <a:prstGeom prst="rect">
            <a:avLst/>
          </a:prstGeom>
        </p:spPr>
      </p:pic>
      <p:pic>
        <p:nvPicPr>
          <p:cNvPr name="Picture 14" id="14"/>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2926450" y="2090181"/>
            <a:ext cx="769066" cy="829385"/>
          </a:xfrm>
          <a:prstGeom prst="rect">
            <a:avLst/>
          </a:prstGeom>
        </p:spPr>
      </p:pic>
      <p:pic>
        <p:nvPicPr>
          <p:cNvPr name="Picture 15" id="15"/>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925270" y="-2057400"/>
            <a:ext cx="3591098" cy="4114800"/>
          </a:xfrm>
          <a:prstGeom prst="rect">
            <a:avLst/>
          </a:prstGeom>
        </p:spPr>
      </p:pic>
      <p:sp>
        <p:nvSpPr>
          <p:cNvPr name="TextBox 16" id="16"/>
          <p:cNvSpPr txBox="true"/>
          <p:nvPr/>
        </p:nvSpPr>
        <p:spPr>
          <a:xfrm rot="0">
            <a:off x="8927884" y="3286875"/>
            <a:ext cx="8115300" cy="3733800"/>
          </a:xfrm>
          <a:prstGeom prst="rect">
            <a:avLst/>
          </a:prstGeom>
        </p:spPr>
        <p:txBody>
          <a:bodyPr anchor="t" rtlCol="false" tIns="0" lIns="0" bIns="0" rIns="0">
            <a:spAutoFit/>
          </a:bodyPr>
          <a:lstStyle/>
          <a:p>
            <a:pPr marL="647700" indent="-323850" lvl="1">
              <a:lnSpc>
                <a:spcPts val="4200"/>
              </a:lnSpc>
              <a:buFont typeface="Arial"/>
              <a:buChar char="•"/>
            </a:pPr>
            <a:r>
              <a:rPr lang="en-US" sz="3000" spc="150">
                <a:solidFill>
                  <a:srgbClr val="A5593C"/>
                </a:solidFill>
                <a:latin typeface="Roboto"/>
              </a:rPr>
              <a:t> Đáp ứng nhu cầu mua bán ngày càng   phát triển của xã hội, xây dựng nên một môi trường làm việc hiệu quả.</a:t>
            </a:r>
          </a:p>
          <a:p>
            <a:pPr marL="647700" indent="-323850" lvl="1">
              <a:lnSpc>
                <a:spcPts val="4200"/>
              </a:lnSpc>
              <a:buFont typeface="Arial"/>
              <a:buChar char="•"/>
            </a:pPr>
            <a:r>
              <a:rPr lang="en-US" sz="3000" spc="150">
                <a:solidFill>
                  <a:srgbClr val="A5593C"/>
                </a:solidFill>
                <a:latin typeface="Roboto"/>
              </a:rPr>
              <a:t> Việc quản lý hàng trở nên dễ dàng.</a:t>
            </a:r>
          </a:p>
          <a:p>
            <a:pPr marL="647700" indent="-323850" lvl="1">
              <a:lnSpc>
                <a:spcPts val="4200"/>
              </a:lnSpc>
              <a:buFont typeface="Arial"/>
              <a:buChar char="•"/>
            </a:pPr>
            <a:r>
              <a:rPr lang="en-US" sz="3000" spc="150">
                <a:solidFill>
                  <a:srgbClr val="A5593C"/>
                </a:solidFill>
                <a:latin typeface="Roboto"/>
              </a:rPr>
              <a:t> Sản phẩm được sắp xếp có hệ thống nên người dùng dễ tìm kiếm sản phẩm</a:t>
            </a:r>
          </a:p>
          <a:p>
            <a:pPr>
              <a:lnSpc>
                <a:spcPts val="4200"/>
              </a:lnSpc>
            </a:pPr>
          </a:p>
        </p:txBody>
      </p:sp>
      <p:sp>
        <p:nvSpPr>
          <p:cNvPr name="TextBox 17" id="17"/>
          <p:cNvSpPr txBox="true"/>
          <p:nvPr/>
        </p:nvSpPr>
        <p:spPr>
          <a:xfrm rot="0">
            <a:off x="1028700" y="981075"/>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8" id="18"/>
          <p:cNvSpPr txBox="true"/>
          <p:nvPr/>
        </p:nvSpPr>
        <p:spPr>
          <a:xfrm rot="0">
            <a:off x="2642654" y="871172"/>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Italics"/>
              </a:rPr>
              <a:t>MỤC ĐÍCH DỰ ÁN</a:t>
            </a:r>
          </a:p>
        </p:txBody>
      </p:sp>
      <p:pic>
        <p:nvPicPr>
          <p:cNvPr name="Picture 19" id="19"/>
          <p:cNvPicPr>
            <a:picLocks noChangeAspect="true"/>
          </p:cNvPicPr>
          <p:nvPr/>
        </p:nvPicPr>
        <p:blipFill>
          <a:blip r:embed="rId9"/>
          <a:srcRect l="0" t="0" r="0" b="0"/>
          <a:stretch>
            <a:fillRect/>
          </a:stretch>
        </p:blipFill>
        <p:spPr>
          <a:xfrm flipH="false" flipV="false" rot="0">
            <a:off x="16192078" y="2220498"/>
            <a:ext cx="1142577" cy="1142577"/>
          </a:xfrm>
          <a:prstGeom prst="rect">
            <a:avLst/>
          </a:prstGeom>
        </p:spPr>
      </p:pic>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3080009" y="1235187"/>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840480" y="3106556"/>
            <a:ext cx="5239342" cy="5932485"/>
          </a:xfrm>
          <a:prstGeom prst="rect">
            <a:avLst/>
          </a:prstGeom>
        </p:spPr>
      </p:pic>
      <p:pic>
        <p:nvPicPr>
          <p:cNvPr name="Picture 15" id="15"/>
          <p:cNvPicPr>
            <a:picLocks noChangeAspect="true"/>
          </p:cNvPicPr>
          <p:nvPr/>
        </p:nvPicPr>
        <p:blipFill>
          <a:blip r:embed="rId8"/>
          <a:srcRect l="0" t="0" r="0" b="1145"/>
          <a:stretch>
            <a:fillRect/>
          </a:stretch>
        </p:blipFill>
        <p:spPr>
          <a:xfrm flipH="false" flipV="false" rot="0">
            <a:off x="7020337" y="3071773"/>
            <a:ext cx="4247326" cy="6002051"/>
          </a:xfrm>
          <a:prstGeom prst="rect">
            <a:avLst/>
          </a:prstGeom>
        </p:spPr>
      </p:pic>
      <p:pic>
        <p:nvPicPr>
          <p:cNvPr name="Picture 16" id="16"/>
          <p:cNvPicPr>
            <a:picLocks noChangeAspect="true"/>
          </p:cNvPicPr>
          <p:nvPr/>
        </p:nvPicPr>
        <p:blipFill>
          <a:blip r:embed="rId9"/>
          <a:srcRect l="0" t="0" r="0" b="1512"/>
          <a:stretch>
            <a:fillRect/>
          </a:stretch>
        </p:blipFill>
        <p:spPr>
          <a:xfrm flipH="false" flipV="false" rot="0">
            <a:off x="12718639" y="3014033"/>
            <a:ext cx="3723319" cy="6025008"/>
          </a:xfrm>
          <a:prstGeom prst="rect">
            <a:avLst/>
          </a:prstGeom>
        </p:spPr>
      </p:pic>
      <p:sp>
        <p:nvSpPr>
          <p:cNvPr name="TextBox 17" id="17"/>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8" id="18"/>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BIỂU ĐỒ HOẠT ĐỘNG</a:t>
            </a:r>
          </a:p>
        </p:txBody>
      </p:sp>
      <p:sp>
        <p:nvSpPr>
          <p:cNvPr name="TextBox 19" id="19"/>
          <p:cNvSpPr txBox="true"/>
          <p:nvPr/>
        </p:nvSpPr>
        <p:spPr>
          <a:xfrm rot="0">
            <a:off x="2225828" y="2496655"/>
            <a:ext cx="2468646"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ĐĂNG NHẬP</a:t>
            </a:r>
          </a:p>
        </p:txBody>
      </p:sp>
      <p:sp>
        <p:nvSpPr>
          <p:cNvPr name="TextBox 20" id="20"/>
          <p:cNvSpPr txBox="true"/>
          <p:nvPr/>
        </p:nvSpPr>
        <p:spPr>
          <a:xfrm rot="0">
            <a:off x="12099664" y="2496655"/>
            <a:ext cx="464095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XEM THÔNG TIN SẢN PHẨM</a:t>
            </a:r>
          </a:p>
        </p:txBody>
      </p:sp>
      <p:sp>
        <p:nvSpPr>
          <p:cNvPr name="TextBox 21" id="21"/>
          <p:cNvSpPr txBox="true"/>
          <p:nvPr/>
        </p:nvSpPr>
        <p:spPr>
          <a:xfrm rot="0">
            <a:off x="7909677" y="2496655"/>
            <a:ext cx="2468646"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ĐĂNG XUẤT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3080009" y="1235187"/>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868887" y="3460881"/>
            <a:ext cx="7697635" cy="5569620"/>
          </a:xfrm>
          <a:prstGeom prst="rect">
            <a:avLst/>
          </a:prstGeom>
        </p:spPr>
      </p:pic>
      <p:pic>
        <p:nvPicPr>
          <p:cNvPr name="Picture 15" id="15"/>
          <p:cNvPicPr>
            <a:picLocks noChangeAspect="true"/>
          </p:cNvPicPr>
          <p:nvPr/>
        </p:nvPicPr>
        <p:blipFill>
          <a:blip r:embed="rId8"/>
          <a:srcRect l="0" t="0" r="0" b="6399"/>
          <a:stretch>
            <a:fillRect/>
          </a:stretch>
        </p:blipFill>
        <p:spPr>
          <a:xfrm flipH="false" flipV="false" rot="0">
            <a:off x="10908525" y="3330514"/>
            <a:ext cx="5164208" cy="5699987"/>
          </a:xfrm>
          <a:prstGeom prst="rect">
            <a:avLst/>
          </a:prstGeom>
        </p:spPr>
      </p:pic>
      <p:sp>
        <p:nvSpPr>
          <p:cNvPr name="TextBox 16" id="16"/>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7" id="17"/>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BIỂU ĐỒ HOẠT ĐỘNG</a:t>
            </a:r>
          </a:p>
        </p:txBody>
      </p:sp>
      <p:sp>
        <p:nvSpPr>
          <p:cNvPr name="TextBox 18" id="18"/>
          <p:cNvSpPr txBox="true"/>
          <p:nvPr/>
        </p:nvSpPr>
        <p:spPr>
          <a:xfrm rot="0">
            <a:off x="2225828" y="2496655"/>
            <a:ext cx="5688773"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THÊM SẢN PHẨM VÀO GIỎ HÀNG</a:t>
            </a:r>
          </a:p>
        </p:txBody>
      </p:sp>
      <p:sp>
        <p:nvSpPr>
          <p:cNvPr name="TextBox 19" id="19"/>
          <p:cNvSpPr txBox="true"/>
          <p:nvPr/>
        </p:nvSpPr>
        <p:spPr>
          <a:xfrm rot="0">
            <a:off x="12099664" y="2496655"/>
            <a:ext cx="464095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THÊM SẢN PHẨM</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3080009" y="1235187"/>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1028700" y="3298659"/>
            <a:ext cx="4464777" cy="6091693"/>
          </a:xfrm>
          <a:prstGeom prst="rect">
            <a:avLst/>
          </a:prstGeom>
        </p:spPr>
      </p:pic>
      <p:pic>
        <p:nvPicPr>
          <p:cNvPr name="Picture 15" id="15"/>
          <p:cNvPicPr>
            <a:picLocks noChangeAspect="true"/>
          </p:cNvPicPr>
          <p:nvPr/>
        </p:nvPicPr>
        <p:blipFill>
          <a:blip r:embed="rId8"/>
          <a:srcRect l="0" t="0" r="0" b="0"/>
          <a:stretch>
            <a:fillRect/>
          </a:stretch>
        </p:blipFill>
        <p:spPr>
          <a:xfrm flipH="false" flipV="false" rot="0">
            <a:off x="7771088" y="3618914"/>
            <a:ext cx="8473191" cy="5451183"/>
          </a:xfrm>
          <a:prstGeom prst="rect">
            <a:avLst/>
          </a:prstGeom>
        </p:spPr>
      </p:pic>
      <p:sp>
        <p:nvSpPr>
          <p:cNvPr name="TextBox 16" id="16"/>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7" id="17"/>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BIỂU ĐỒ HOẠT ĐỘNG</a:t>
            </a:r>
          </a:p>
        </p:txBody>
      </p:sp>
      <p:sp>
        <p:nvSpPr>
          <p:cNvPr name="TextBox 18" id="18"/>
          <p:cNvSpPr txBox="true"/>
          <p:nvPr/>
        </p:nvSpPr>
        <p:spPr>
          <a:xfrm rot="0">
            <a:off x="2130891" y="2496655"/>
            <a:ext cx="5688773"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ĐẶT HÀNG</a:t>
            </a:r>
          </a:p>
        </p:txBody>
      </p:sp>
      <p:sp>
        <p:nvSpPr>
          <p:cNvPr name="TextBox 19" id="19"/>
          <p:cNvSpPr txBox="true"/>
          <p:nvPr/>
        </p:nvSpPr>
        <p:spPr>
          <a:xfrm rot="0">
            <a:off x="9144000" y="2496655"/>
            <a:ext cx="464095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SỬA THÔNG TIN SẢN PHẨM</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3080009" y="1235187"/>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1307869" y="3298659"/>
            <a:ext cx="5423344" cy="6089693"/>
          </a:xfrm>
          <a:prstGeom prst="rect">
            <a:avLst/>
          </a:prstGeom>
        </p:spPr>
      </p:pic>
      <p:pic>
        <p:nvPicPr>
          <p:cNvPr name="Picture 15" id="15"/>
          <p:cNvPicPr>
            <a:picLocks noChangeAspect="true"/>
          </p:cNvPicPr>
          <p:nvPr/>
        </p:nvPicPr>
        <p:blipFill>
          <a:blip r:embed="rId8"/>
          <a:srcRect l="0" t="0" r="0" b="0"/>
          <a:stretch>
            <a:fillRect/>
          </a:stretch>
        </p:blipFill>
        <p:spPr>
          <a:xfrm flipH="false" flipV="false" rot="0">
            <a:off x="10429133" y="3204901"/>
            <a:ext cx="5542644" cy="6053399"/>
          </a:xfrm>
          <a:prstGeom prst="rect">
            <a:avLst/>
          </a:prstGeom>
        </p:spPr>
      </p:pic>
      <p:sp>
        <p:nvSpPr>
          <p:cNvPr name="TextBox 16" id="16"/>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7" id="17"/>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BIỂU ĐỒ HOẠT ĐỘNG</a:t>
            </a:r>
          </a:p>
        </p:txBody>
      </p:sp>
      <p:sp>
        <p:nvSpPr>
          <p:cNvPr name="TextBox 18" id="18"/>
          <p:cNvSpPr txBox="true"/>
          <p:nvPr/>
        </p:nvSpPr>
        <p:spPr>
          <a:xfrm rot="0">
            <a:off x="2525702" y="2496655"/>
            <a:ext cx="5688773"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XÓA SẢN PHẨM</a:t>
            </a:r>
          </a:p>
        </p:txBody>
      </p:sp>
      <p:sp>
        <p:nvSpPr>
          <p:cNvPr name="TextBox 19" id="19"/>
          <p:cNvSpPr txBox="true"/>
          <p:nvPr/>
        </p:nvSpPr>
        <p:spPr>
          <a:xfrm rot="0">
            <a:off x="11330819" y="2630957"/>
            <a:ext cx="464095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XÓA USER</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937011" y="1914403"/>
            <a:ext cx="17172802" cy="8180250"/>
            <a:chOff x="0" y="0"/>
            <a:chExt cx="4522878" cy="2154469"/>
          </a:xfrm>
        </p:grpSpPr>
        <p:sp>
          <p:nvSpPr>
            <p:cNvPr name="Freeform 3" id="3"/>
            <p:cNvSpPr/>
            <p:nvPr/>
          </p:nvSpPr>
          <p:spPr>
            <a:xfrm>
              <a:off x="0" y="0"/>
              <a:ext cx="4522878" cy="2154469"/>
            </a:xfrm>
            <a:custGeom>
              <a:avLst/>
              <a:gdLst/>
              <a:ahLst/>
              <a:cxnLst/>
              <a:rect r="r" b="b" t="t" l="l"/>
              <a:pathLst>
                <a:path h="2154469" w="4522878">
                  <a:moveTo>
                    <a:pt x="0" y="0"/>
                  </a:moveTo>
                  <a:lnTo>
                    <a:pt x="4522878" y="0"/>
                  </a:lnTo>
                  <a:lnTo>
                    <a:pt x="4522878" y="2154469"/>
                  </a:lnTo>
                  <a:lnTo>
                    <a:pt x="0" y="2154469"/>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049380" y="8644336"/>
            <a:ext cx="3591098" cy="4114800"/>
          </a:xfrm>
          <a:prstGeom prst="rect">
            <a:avLst/>
          </a:prstGeom>
        </p:spPr>
      </p:pic>
      <p:grpSp>
        <p:nvGrpSpPr>
          <p:cNvPr name="Group 6" id="6"/>
          <p:cNvGrpSpPr/>
          <p:nvPr/>
        </p:nvGrpSpPr>
        <p:grpSpPr>
          <a:xfrm rot="0">
            <a:off x="17344816" y="2302458"/>
            <a:ext cx="2652117" cy="3086100"/>
            <a:chOff x="0" y="0"/>
            <a:chExt cx="698500" cy="812800"/>
          </a:xfrm>
        </p:grpSpPr>
        <p:sp>
          <p:nvSpPr>
            <p:cNvPr name="Freeform 7" id="7"/>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8" id="8"/>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9" id="9"/>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961749" y="-1867618"/>
            <a:ext cx="3338390" cy="3344471"/>
          </a:xfrm>
          <a:prstGeom prst="rect">
            <a:avLst/>
          </a:prstGeom>
        </p:spPr>
      </p:pic>
      <p:pic>
        <p:nvPicPr>
          <p:cNvPr name="Picture 10" id="10"/>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947139" y="8763155"/>
            <a:ext cx="3198796" cy="2662997"/>
          </a:xfrm>
          <a:prstGeom prst="rect">
            <a:avLst/>
          </a:prstGeom>
        </p:spPr>
      </p:pic>
      <p:pic>
        <p:nvPicPr>
          <p:cNvPr name="Picture 11" id="11"/>
          <p:cNvPicPr>
            <a:picLocks noChangeAspect="true"/>
          </p:cNvPicPr>
          <p:nvPr/>
        </p:nvPicPr>
        <p:blipFill>
          <a:blip r:embed="rId8"/>
          <a:srcRect l="0" t="0" r="0" b="0"/>
          <a:stretch>
            <a:fillRect/>
          </a:stretch>
        </p:blipFill>
        <p:spPr>
          <a:xfrm flipH="false" flipV="false" rot="0">
            <a:off x="11671693" y="2663773"/>
            <a:ext cx="6220389" cy="7089269"/>
          </a:xfrm>
          <a:prstGeom prst="rect">
            <a:avLst/>
          </a:prstGeom>
        </p:spPr>
      </p:pic>
      <p:pic>
        <p:nvPicPr>
          <p:cNvPr name="Picture 12" id="12"/>
          <p:cNvPicPr>
            <a:picLocks noChangeAspect="true"/>
          </p:cNvPicPr>
          <p:nvPr/>
        </p:nvPicPr>
        <p:blipFill>
          <a:blip r:embed="rId9"/>
          <a:srcRect l="0" t="0" r="0" b="0"/>
          <a:stretch>
            <a:fillRect/>
          </a:stretch>
        </p:blipFill>
        <p:spPr>
          <a:xfrm flipH="false" flipV="false" rot="0">
            <a:off x="5897089" y="2663773"/>
            <a:ext cx="5465834" cy="7089269"/>
          </a:xfrm>
          <a:prstGeom prst="rect">
            <a:avLst/>
          </a:prstGeom>
        </p:spPr>
      </p:pic>
      <p:pic>
        <p:nvPicPr>
          <p:cNvPr name="Picture 13" id="13"/>
          <p:cNvPicPr>
            <a:picLocks noChangeAspect="true"/>
          </p:cNvPicPr>
          <p:nvPr/>
        </p:nvPicPr>
        <p:blipFill>
          <a:blip r:embed="rId10"/>
          <a:srcRect l="0" t="0" r="0" b="2061"/>
          <a:stretch>
            <a:fillRect/>
          </a:stretch>
        </p:blipFill>
        <p:spPr>
          <a:xfrm flipH="false" flipV="false" rot="0">
            <a:off x="1802776" y="2663773"/>
            <a:ext cx="3665166" cy="7089269"/>
          </a:xfrm>
          <a:prstGeom prst="rect">
            <a:avLst/>
          </a:prstGeom>
        </p:spPr>
      </p:pic>
      <p:sp>
        <p:nvSpPr>
          <p:cNvPr name="TextBox 14" id="14"/>
          <p:cNvSpPr txBox="true"/>
          <p:nvPr/>
        </p:nvSpPr>
        <p:spPr>
          <a:xfrm rot="0">
            <a:off x="416566" y="1229072"/>
            <a:ext cx="18254309"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Italics"/>
              </a:rPr>
              <a:t>XÂY DỰNG CHƯƠNG TRÌNH VÀ KIỂM THỬ </a:t>
            </a:r>
          </a:p>
        </p:txBody>
      </p:sp>
      <p:sp>
        <p:nvSpPr>
          <p:cNvPr name="TextBox 15" id="15"/>
          <p:cNvSpPr txBox="true"/>
          <p:nvPr/>
        </p:nvSpPr>
        <p:spPr>
          <a:xfrm rot="0">
            <a:off x="1028700" y="71258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6" id="16"/>
          <p:cNvSpPr txBox="true"/>
          <p:nvPr/>
        </p:nvSpPr>
        <p:spPr>
          <a:xfrm rot="0">
            <a:off x="7881268" y="1864943"/>
            <a:ext cx="2209306" cy="500380"/>
          </a:xfrm>
          <a:prstGeom prst="rect">
            <a:avLst/>
          </a:prstGeom>
        </p:spPr>
        <p:txBody>
          <a:bodyPr anchor="t" rtlCol="false" tIns="0" lIns="0" bIns="0" rIns="0">
            <a:spAutoFit/>
          </a:bodyPr>
          <a:lstStyle/>
          <a:p>
            <a:pPr>
              <a:lnSpc>
                <a:spcPts val="3920"/>
              </a:lnSpc>
            </a:pPr>
            <a:r>
              <a:rPr lang="en-US" sz="2800" spc="840">
                <a:solidFill>
                  <a:srgbClr val="000000"/>
                </a:solidFill>
                <a:latin typeface="Roboto Bold"/>
              </a:rPr>
              <a:t>DESIGN</a:t>
            </a:r>
          </a:p>
        </p:txBody>
      </p:sp>
      <p:sp>
        <p:nvSpPr>
          <p:cNvPr name="TextBox 17" id="17"/>
          <p:cNvSpPr txBox="true"/>
          <p:nvPr/>
        </p:nvSpPr>
        <p:spPr>
          <a:xfrm rot="0">
            <a:off x="5897089" y="2393898"/>
            <a:ext cx="2084482" cy="269875"/>
          </a:xfrm>
          <a:prstGeom prst="rect">
            <a:avLst/>
          </a:prstGeom>
        </p:spPr>
        <p:txBody>
          <a:bodyPr anchor="t" rtlCol="false" tIns="0" lIns="0" bIns="0" rIns="0">
            <a:spAutoFit/>
          </a:bodyPr>
          <a:lstStyle/>
          <a:p>
            <a:pPr>
              <a:lnSpc>
                <a:spcPts val="2000"/>
              </a:lnSpc>
            </a:pPr>
            <a:r>
              <a:rPr lang="en-US" sz="2000">
                <a:solidFill>
                  <a:srgbClr val="000000"/>
                </a:solidFill>
                <a:latin typeface="Archivo Black Bold"/>
              </a:rPr>
              <a:t>PRODUCT</a:t>
            </a:r>
          </a:p>
        </p:txBody>
      </p:sp>
      <p:sp>
        <p:nvSpPr>
          <p:cNvPr name="TextBox 18" id="18"/>
          <p:cNvSpPr txBox="true"/>
          <p:nvPr/>
        </p:nvSpPr>
        <p:spPr>
          <a:xfrm rot="0">
            <a:off x="11857789" y="2331033"/>
            <a:ext cx="2847751" cy="269875"/>
          </a:xfrm>
          <a:prstGeom prst="rect">
            <a:avLst/>
          </a:prstGeom>
        </p:spPr>
        <p:txBody>
          <a:bodyPr anchor="t" rtlCol="false" tIns="0" lIns="0" bIns="0" rIns="0">
            <a:spAutoFit/>
          </a:bodyPr>
          <a:lstStyle/>
          <a:p>
            <a:pPr>
              <a:lnSpc>
                <a:spcPts val="2000"/>
              </a:lnSpc>
            </a:pPr>
            <a:r>
              <a:rPr lang="en-US" sz="2000">
                <a:solidFill>
                  <a:srgbClr val="000000"/>
                </a:solidFill>
                <a:latin typeface="Archivo Black Bold"/>
              </a:rPr>
              <a:t>PRODUCT DETAILT</a:t>
            </a:r>
          </a:p>
        </p:txBody>
      </p:sp>
      <p:sp>
        <p:nvSpPr>
          <p:cNvPr name="TextBox 19" id="19"/>
          <p:cNvSpPr txBox="true"/>
          <p:nvPr/>
        </p:nvSpPr>
        <p:spPr>
          <a:xfrm rot="0">
            <a:off x="1802776" y="2393898"/>
            <a:ext cx="2084482" cy="269875"/>
          </a:xfrm>
          <a:prstGeom prst="rect">
            <a:avLst/>
          </a:prstGeom>
        </p:spPr>
        <p:txBody>
          <a:bodyPr anchor="t" rtlCol="false" tIns="0" lIns="0" bIns="0" rIns="0">
            <a:spAutoFit/>
          </a:bodyPr>
          <a:lstStyle/>
          <a:p>
            <a:pPr>
              <a:lnSpc>
                <a:spcPts val="2000"/>
              </a:lnSpc>
            </a:pPr>
            <a:r>
              <a:rPr lang="en-US" sz="2000">
                <a:solidFill>
                  <a:srgbClr val="000000"/>
                </a:solidFill>
                <a:latin typeface="Archivo Black Bold"/>
              </a:rPr>
              <a:t>HOME</a:t>
            </a:r>
          </a:p>
        </p:txBody>
      </p:sp>
      <p:pic>
        <p:nvPicPr>
          <p:cNvPr name="Picture 20" id="20"/>
          <p:cNvPicPr>
            <a:picLocks noChangeAspect="true"/>
          </p:cNvPicPr>
          <p:nvPr/>
        </p:nvPicPr>
        <p:blipFill>
          <a:blip r:embed="rId11"/>
          <a:srcRect l="0" t="0" r="0" b="0"/>
          <a:stretch>
            <a:fillRect/>
          </a:stretch>
        </p:blipFill>
        <p:spPr>
          <a:xfrm flipH="false" flipV="false" rot="0">
            <a:off x="16116723" y="2029620"/>
            <a:ext cx="1142577" cy="1142577"/>
          </a:xfrm>
          <a:prstGeom prst="rect">
            <a:avLst/>
          </a:prstGeom>
        </p:spPr>
      </p:pic>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1028700" y="1889472"/>
            <a:ext cx="16097821" cy="7937997"/>
            <a:chOff x="0" y="0"/>
            <a:chExt cx="4239755" cy="2090666"/>
          </a:xfrm>
        </p:grpSpPr>
        <p:sp>
          <p:nvSpPr>
            <p:cNvPr name="Freeform 3" id="3"/>
            <p:cNvSpPr/>
            <p:nvPr/>
          </p:nvSpPr>
          <p:spPr>
            <a:xfrm>
              <a:off x="0" y="0"/>
              <a:ext cx="4239756" cy="2090666"/>
            </a:xfrm>
            <a:custGeom>
              <a:avLst/>
              <a:gdLst/>
              <a:ahLst/>
              <a:cxnLst/>
              <a:rect r="r" b="b" t="t" l="l"/>
              <a:pathLst>
                <a:path h="2090666" w="4239756">
                  <a:moveTo>
                    <a:pt x="0" y="0"/>
                  </a:moveTo>
                  <a:lnTo>
                    <a:pt x="4239756" y="0"/>
                  </a:lnTo>
                  <a:lnTo>
                    <a:pt x="4239756" y="2090666"/>
                  </a:lnTo>
                  <a:lnTo>
                    <a:pt x="0" y="2090666"/>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049380" y="8644336"/>
            <a:ext cx="3591098" cy="4114800"/>
          </a:xfrm>
          <a:prstGeom prst="rect">
            <a:avLst/>
          </a:prstGeom>
        </p:spPr>
      </p:pic>
      <p:grpSp>
        <p:nvGrpSpPr>
          <p:cNvPr name="Group 6" id="6"/>
          <p:cNvGrpSpPr/>
          <p:nvPr/>
        </p:nvGrpSpPr>
        <p:grpSpPr>
          <a:xfrm rot="0">
            <a:off x="17344816" y="2302458"/>
            <a:ext cx="2652117" cy="3086100"/>
            <a:chOff x="0" y="0"/>
            <a:chExt cx="698500" cy="812800"/>
          </a:xfrm>
        </p:grpSpPr>
        <p:sp>
          <p:nvSpPr>
            <p:cNvPr name="Freeform 7" id="7"/>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8" id="8"/>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4893715"/>
            <a:ext cx="850512" cy="989687"/>
            <a:chOff x="0" y="0"/>
            <a:chExt cx="698500" cy="812800"/>
          </a:xfrm>
        </p:grpSpPr>
        <p:sp>
          <p:nvSpPr>
            <p:cNvPr name="Freeform 10" id="10"/>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961749" y="-1867618"/>
            <a:ext cx="3338390" cy="3344471"/>
          </a:xfrm>
          <a:prstGeom prst="rect">
            <a:avLst/>
          </a:prstGeom>
        </p:spPr>
      </p:pic>
      <p:pic>
        <p:nvPicPr>
          <p:cNvPr name="Picture 13" id="13"/>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947139" y="8763155"/>
            <a:ext cx="3198796" cy="2662997"/>
          </a:xfrm>
          <a:prstGeom prst="rect">
            <a:avLst/>
          </a:prstGeom>
        </p:spPr>
      </p:pic>
      <p:pic>
        <p:nvPicPr>
          <p:cNvPr name="Picture 14" id="14"/>
          <p:cNvPicPr>
            <a:picLocks noChangeAspect="true"/>
          </p:cNvPicPr>
          <p:nvPr/>
        </p:nvPicPr>
        <p:blipFill>
          <a:blip r:embed="rId8"/>
          <a:srcRect l="577" t="0" r="577" b="0"/>
          <a:stretch>
            <a:fillRect/>
          </a:stretch>
        </p:blipFill>
        <p:spPr>
          <a:xfrm flipH="false" flipV="false" rot="0">
            <a:off x="6349534" y="3178464"/>
            <a:ext cx="5141413" cy="6288815"/>
          </a:xfrm>
          <a:prstGeom prst="rect">
            <a:avLst/>
          </a:prstGeom>
        </p:spPr>
      </p:pic>
      <p:pic>
        <p:nvPicPr>
          <p:cNvPr name="Picture 15" id="15"/>
          <p:cNvPicPr>
            <a:picLocks noChangeAspect="true"/>
          </p:cNvPicPr>
          <p:nvPr/>
        </p:nvPicPr>
        <p:blipFill>
          <a:blip r:embed="rId9"/>
          <a:srcRect l="1424" t="0" r="1424" b="0"/>
          <a:stretch>
            <a:fillRect/>
          </a:stretch>
        </p:blipFill>
        <p:spPr>
          <a:xfrm flipH="false" flipV="false" rot="0">
            <a:off x="11557622" y="3178464"/>
            <a:ext cx="5368776" cy="6288815"/>
          </a:xfrm>
          <a:prstGeom prst="rect">
            <a:avLst/>
          </a:prstGeom>
        </p:spPr>
      </p:pic>
      <p:pic>
        <p:nvPicPr>
          <p:cNvPr name="Picture 16" id="16"/>
          <p:cNvPicPr>
            <a:picLocks noChangeAspect="true"/>
          </p:cNvPicPr>
          <p:nvPr/>
        </p:nvPicPr>
        <p:blipFill>
          <a:blip r:embed="rId10"/>
          <a:srcRect l="0" t="0" r="0" b="0"/>
          <a:stretch>
            <a:fillRect/>
          </a:stretch>
        </p:blipFill>
        <p:spPr>
          <a:xfrm flipH="false" flipV="false" rot="0">
            <a:off x="1028700" y="3222980"/>
            <a:ext cx="5169739" cy="6244300"/>
          </a:xfrm>
          <a:prstGeom prst="rect">
            <a:avLst/>
          </a:prstGeom>
        </p:spPr>
      </p:pic>
      <p:sp>
        <p:nvSpPr>
          <p:cNvPr name="TextBox 17" id="17"/>
          <p:cNvSpPr txBox="true"/>
          <p:nvPr/>
        </p:nvSpPr>
        <p:spPr>
          <a:xfrm rot="0">
            <a:off x="416566" y="1229072"/>
            <a:ext cx="18254309"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Italics"/>
              </a:rPr>
              <a:t>XÂY DỰNG CHƯƠNG TRÌNH VÀ KIỂM THỬ </a:t>
            </a:r>
          </a:p>
        </p:txBody>
      </p:sp>
      <p:sp>
        <p:nvSpPr>
          <p:cNvPr name="TextBox 18" id="18"/>
          <p:cNvSpPr txBox="true"/>
          <p:nvPr/>
        </p:nvSpPr>
        <p:spPr>
          <a:xfrm rot="0">
            <a:off x="1028700" y="71258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9" id="19"/>
          <p:cNvSpPr txBox="true"/>
          <p:nvPr/>
        </p:nvSpPr>
        <p:spPr>
          <a:xfrm rot="0">
            <a:off x="7881268" y="1864943"/>
            <a:ext cx="2209306" cy="500380"/>
          </a:xfrm>
          <a:prstGeom prst="rect">
            <a:avLst/>
          </a:prstGeom>
        </p:spPr>
        <p:txBody>
          <a:bodyPr anchor="t" rtlCol="false" tIns="0" lIns="0" bIns="0" rIns="0">
            <a:spAutoFit/>
          </a:bodyPr>
          <a:lstStyle/>
          <a:p>
            <a:pPr>
              <a:lnSpc>
                <a:spcPts val="3920"/>
              </a:lnSpc>
            </a:pPr>
            <a:r>
              <a:rPr lang="en-US" sz="2800" spc="840">
                <a:solidFill>
                  <a:srgbClr val="000000"/>
                </a:solidFill>
                <a:latin typeface="Roboto Bold"/>
              </a:rPr>
              <a:t>DESIGN</a:t>
            </a:r>
          </a:p>
        </p:txBody>
      </p:sp>
      <p:sp>
        <p:nvSpPr>
          <p:cNvPr name="TextBox 20" id="20"/>
          <p:cNvSpPr txBox="true"/>
          <p:nvPr/>
        </p:nvSpPr>
        <p:spPr>
          <a:xfrm rot="0">
            <a:off x="1028700" y="2695158"/>
            <a:ext cx="2482384" cy="269875"/>
          </a:xfrm>
          <a:prstGeom prst="rect">
            <a:avLst/>
          </a:prstGeom>
        </p:spPr>
        <p:txBody>
          <a:bodyPr anchor="t" rtlCol="false" tIns="0" lIns="0" bIns="0" rIns="0">
            <a:spAutoFit/>
          </a:bodyPr>
          <a:lstStyle/>
          <a:p>
            <a:pPr>
              <a:lnSpc>
                <a:spcPts val="2000"/>
              </a:lnSpc>
            </a:pPr>
            <a:r>
              <a:rPr lang="en-US" sz="2000">
                <a:solidFill>
                  <a:srgbClr val="000000"/>
                </a:solidFill>
                <a:latin typeface="Archivo Black"/>
              </a:rPr>
              <a:t>PAYMENT STEP1</a:t>
            </a:r>
          </a:p>
        </p:txBody>
      </p:sp>
      <p:sp>
        <p:nvSpPr>
          <p:cNvPr name="TextBox 21" id="21"/>
          <p:cNvSpPr txBox="true"/>
          <p:nvPr/>
        </p:nvSpPr>
        <p:spPr>
          <a:xfrm rot="0">
            <a:off x="6349534" y="2695158"/>
            <a:ext cx="2482384" cy="269875"/>
          </a:xfrm>
          <a:prstGeom prst="rect">
            <a:avLst/>
          </a:prstGeom>
        </p:spPr>
        <p:txBody>
          <a:bodyPr anchor="t" rtlCol="false" tIns="0" lIns="0" bIns="0" rIns="0">
            <a:spAutoFit/>
          </a:bodyPr>
          <a:lstStyle/>
          <a:p>
            <a:pPr>
              <a:lnSpc>
                <a:spcPts val="2000"/>
              </a:lnSpc>
            </a:pPr>
            <a:r>
              <a:rPr lang="en-US" sz="2000">
                <a:solidFill>
                  <a:srgbClr val="000000"/>
                </a:solidFill>
                <a:latin typeface="Archivo Black"/>
              </a:rPr>
              <a:t>PAYMENT STEP2</a:t>
            </a:r>
          </a:p>
        </p:txBody>
      </p:sp>
      <p:sp>
        <p:nvSpPr>
          <p:cNvPr name="TextBox 22" id="22"/>
          <p:cNvSpPr txBox="true"/>
          <p:nvPr/>
        </p:nvSpPr>
        <p:spPr>
          <a:xfrm rot="0">
            <a:off x="11490947" y="2695158"/>
            <a:ext cx="2482384" cy="269875"/>
          </a:xfrm>
          <a:prstGeom prst="rect">
            <a:avLst/>
          </a:prstGeom>
        </p:spPr>
        <p:txBody>
          <a:bodyPr anchor="t" rtlCol="false" tIns="0" lIns="0" bIns="0" rIns="0">
            <a:spAutoFit/>
          </a:bodyPr>
          <a:lstStyle/>
          <a:p>
            <a:pPr>
              <a:lnSpc>
                <a:spcPts val="2000"/>
              </a:lnSpc>
            </a:pPr>
            <a:r>
              <a:rPr lang="en-US" sz="2000">
                <a:solidFill>
                  <a:srgbClr val="000000"/>
                </a:solidFill>
                <a:latin typeface="Archivo Black"/>
              </a:rPr>
              <a:t>PAYMENT STEP3</a:t>
            </a:r>
          </a:p>
        </p:txBody>
      </p:sp>
      <p:pic>
        <p:nvPicPr>
          <p:cNvPr name="Picture 23" id="23"/>
          <p:cNvPicPr>
            <a:picLocks noChangeAspect="true"/>
          </p:cNvPicPr>
          <p:nvPr/>
        </p:nvPicPr>
        <p:blipFill>
          <a:blip r:embed="rId11"/>
          <a:srcRect l="0" t="0" r="0" b="0"/>
          <a:stretch>
            <a:fillRect/>
          </a:stretch>
        </p:blipFill>
        <p:spPr>
          <a:xfrm flipH="false" flipV="false" rot="0">
            <a:off x="14733757" y="1941143"/>
            <a:ext cx="1142577" cy="1142577"/>
          </a:xfrm>
          <a:prstGeom prst="rect">
            <a:avLst/>
          </a:prstGeom>
        </p:spPr>
      </p:pic>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5829587" y="857362"/>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1946399" y="2264861"/>
            <a:ext cx="13758922" cy="7123109"/>
          </a:xfrm>
          <a:prstGeom prst="rect">
            <a:avLst/>
          </a:prstGeom>
        </p:spPr>
      </p:pic>
      <p:sp>
        <p:nvSpPr>
          <p:cNvPr name="TextBox 15" id="15"/>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6" id="16"/>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GIAO DIỆN HỆ THỐNG</a:t>
            </a:r>
          </a:p>
        </p:txBody>
      </p:sp>
      <p:sp>
        <p:nvSpPr>
          <p:cNvPr name="TextBox 17" id="17"/>
          <p:cNvSpPr txBox="true"/>
          <p:nvPr/>
        </p:nvSpPr>
        <p:spPr>
          <a:xfrm rot="0">
            <a:off x="6397757" y="1730063"/>
            <a:ext cx="5492486" cy="269875"/>
          </a:xfrm>
          <a:prstGeom prst="rect">
            <a:avLst/>
          </a:prstGeom>
        </p:spPr>
        <p:txBody>
          <a:bodyPr anchor="t" rtlCol="false" tIns="0" lIns="0" bIns="0" rIns="0">
            <a:spAutoFit/>
          </a:bodyPr>
          <a:lstStyle/>
          <a:p>
            <a:pPr>
              <a:lnSpc>
                <a:spcPts val="2000"/>
              </a:lnSpc>
            </a:pPr>
            <a:r>
              <a:rPr lang="en-US" sz="2000">
                <a:solidFill>
                  <a:srgbClr val="000000"/>
                </a:solidFill>
                <a:latin typeface="Muli Bold Bold"/>
              </a:rPr>
              <a:t>GIAO DIỆN HOME TOCOCLOTHES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038203" y="3790380"/>
            <a:ext cx="4275117" cy="4114800"/>
          </a:xfrm>
          <a:prstGeom prst="rect">
            <a:avLst/>
          </a:prstGeom>
        </p:spPr>
      </p:pic>
      <p:grpSp>
        <p:nvGrpSpPr>
          <p:cNvPr name="Group 3" id="3"/>
          <p:cNvGrpSpPr/>
          <p:nvPr/>
        </p:nvGrpSpPr>
        <p:grpSpPr>
          <a:xfrm rot="0">
            <a:off x="16463656" y="3771330"/>
            <a:ext cx="1591289" cy="1851682"/>
            <a:chOff x="0" y="0"/>
            <a:chExt cx="698500" cy="812800"/>
          </a:xfrm>
        </p:grpSpPr>
        <p:sp>
          <p:nvSpPr>
            <p:cNvPr name="Freeform 4" id="4"/>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5" id="5"/>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416939" y="789416"/>
            <a:ext cx="13151559" cy="1825625"/>
          </a:xfrm>
          <a:prstGeom prst="rect">
            <a:avLst/>
          </a:prstGeom>
        </p:spPr>
        <p:txBody>
          <a:bodyPr anchor="t" rtlCol="false" tIns="0" lIns="0" bIns="0" rIns="0">
            <a:spAutoFit/>
          </a:bodyPr>
          <a:lstStyle/>
          <a:p>
            <a:pPr algn="ctr">
              <a:lnSpc>
                <a:spcPts val="6999"/>
              </a:lnSpc>
            </a:pPr>
            <a:r>
              <a:rPr lang="en-US" sz="6999">
                <a:solidFill>
                  <a:srgbClr val="000000"/>
                </a:solidFill>
                <a:latin typeface="Archivo Black Bold Italics"/>
              </a:rPr>
              <a:t>WELCOME TO</a:t>
            </a:r>
          </a:p>
          <a:p>
            <a:pPr algn="ctr">
              <a:lnSpc>
                <a:spcPts val="6999"/>
              </a:lnSpc>
            </a:pPr>
            <a:r>
              <a:rPr lang="en-US" sz="6999">
                <a:solidFill>
                  <a:srgbClr val="000000"/>
                </a:solidFill>
                <a:latin typeface="Archivo Black"/>
              </a:rPr>
              <a:t>TOCOCLOTHES</a:t>
            </a:r>
          </a:p>
        </p:txBody>
      </p:sp>
      <p:sp>
        <p:nvSpPr>
          <p:cNvPr name="TextBox 7" id="7"/>
          <p:cNvSpPr txBox="true"/>
          <p:nvPr/>
        </p:nvSpPr>
        <p:spPr>
          <a:xfrm rot="0">
            <a:off x="380352" y="349362"/>
            <a:ext cx="2531893"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8" id="8"/>
          <p:cNvSpPr txBox="true"/>
          <p:nvPr/>
        </p:nvSpPr>
        <p:spPr>
          <a:xfrm rot="0">
            <a:off x="2284581" y="2959619"/>
            <a:ext cx="13283918" cy="6934200"/>
          </a:xfrm>
          <a:prstGeom prst="rect">
            <a:avLst/>
          </a:prstGeom>
        </p:spPr>
        <p:txBody>
          <a:bodyPr anchor="t" rtlCol="false" tIns="0" lIns="0" bIns="0" rIns="0">
            <a:spAutoFit/>
          </a:bodyPr>
          <a:lstStyle/>
          <a:p>
            <a:pPr algn="ctr">
              <a:lnSpc>
                <a:spcPts val="4200"/>
              </a:lnSpc>
            </a:pPr>
            <a:r>
              <a:rPr lang="en-US" sz="3000" spc="150">
                <a:solidFill>
                  <a:srgbClr val="A5593C"/>
                </a:solidFill>
                <a:latin typeface="Roboto"/>
              </a:rPr>
              <a:t>Bước vào thời đại 4.0, công nghệ thông tin đóng vai trò rất quan trọng, bởi vì hầu hết tất cả các ngành, lĩnh vực đều có sự can thiệp của công nghệ. Cùng với sự cải thiện chất lượng đời sống, nhu cầu thời trang của người dùng trở nên một trong những nhu cầu thiết yếu. Nhằm mục đích phục vụ nhu cầu người dùng mà không cần đến tận cửa hàng để mua và chọn sản phẩm, nhờ vận dụng những kiến thức được truyền đạt từ Trung Tâm Aptech cùng với sự tìm hiểu từ các nguồn thông tin trên mạng Internet, chúng em sẽ xây dựng một Website với tên gọi ToCoShop. Website này sẽ là ứng dụng bán hàng thông qua hình thức mua sắp trực tuyến đáp ứng đầy đủ các nhu cầu của khách hàng khi họ truy cập vào ToCoShop. Với nhiều mẫu sản phẩm đa dạng nhằm phục vụ mọi lứa tuổi và đối tượng, ToCoShop nhắm tới nhóm người dùng có độ tuổi từ 18-26 với nhiều Style Độc - Lạ - Mới.</a:t>
            </a:r>
          </a:p>
        </p:txBody>
      </p:sp>
      <p:grpSp>
        <p:nvGrpSpPr>
          <p:cNvPr name="Group 9" id="9"/>
          <p:cNvGrpSpPr/>
          <p:nvPr/>
        </p:nvGrpSpPr>
        <p:grpSpPr>
          <a:xfrm rot="0">
            <a:off x="16259272" y="6594489"/>
            <a:ext cx="2665836" cy="3102063"/>
            <a:chOff x="0" y="0"/>
            <a:chExt cx="698500" cy="812800"/>
          </a:xfrm>
        </p:grpSpPr>
        <p:sp>
          <p:nvSpPr>
            <p:cNvPr name="Freeform 10" id="10"/>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5852138" y="-874618"/>
            <a:ext cx="2814324" cy="3274850"/>
            <a:chOff x="0" y="0"/>
            <a:chExt cx="698500" cy="812800"/>
          </a:xfrm>
        </p:grpSpPr>
        <p:sp>
          <p:nvSpPr>
            <p:cNvPr name="Freeform 13" id="13"/>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14" id="14"/>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sp>
        <p:nvSpPr>
          <p:cNvPr name="AutoShape 15" id="15"/>
          <p:cNvSpPr/>
          <p:nvPr/>
        </p:nvSpPr>
        <p:spPr>
          <a:xfrm rot="0">
            <a:off x="3560593" y="2615041"/>
            <a:ext cx="11166815" cy="0"/>
          </a:xfrm>
          <a:prstGeom prst="line">
            <a:avLst/>
          </a:prstGeom>
          <a:ln cap="flat" w="38100">
            <a:solidFill>
              <a:srgbClr val="000000"/>
            </a:solidFill>
            <a:prstDash val="sysDot"/>
            <a:headEnd type="none" len="sm" w="sm"/>
            <a:tailEnd type="none" len="sm" w="sm"/>
          </a:ln>
        </p:spPr>
      </p:sp>
      <p:pic>
        <p:nvPicPr>
          <p:cNvPr name="Picture 16" id="16"/>
          <p:cNvPicPr>
            <a:picLocks noChangeAspect="true"/>
          </p:cNvPicPr>
          <p:nvPr/>
        </p:nvPicPr>
        <p:blipFill>
          <a:blip r:embed="rId4"/>
          <a:srcRect l="0" t="0" r="0" b="0"/>
          <a:stretch>
            <a:fillRect/>
          </a:stretch>
        </p:blipFill>
        <p:spPr>
          <a:xfrm flipH="false" flipV="false" rot="0">
            <a:off x="2556153" y="1279417"/>
            <a:ext cx="1142577" cy="1142577"/>
          </a:xfrm>
          <a:prstGeom prst="rect">
            <a:avLst/>
          </a:prstGeom>
        </p:spPr>
      </p:pic>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3577076" y="159482"/>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1795549" y="2163134"/>
            <a:ext cx="13711605" cy="7095166"/>
          </a:xfrm>
          <a:prstGeom prst="rect">
            <a:avLst/>
          </a:prstGeom>
        </p:spPr>
      </p:pic>
      <p:sp>
        <p:nvSpPr>
          <p:cNvPr name="TextBox 15" id="15"/>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6" id="16"/>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GIAO DIỆN HỆ THỐNG</a:t>
            </a:r>
          </a:p>
        </p:txBody>
      </p:sp>
      <p:sp>
        <p:nvSpPr>
          <p:cNvPr name="TextBox 17" id="17"/>
          <p:cNvSpPr txBox="true"/>
          <p:nvPr/>
        </p:nvSpPr>
        <p:spPr>
          <a:xfrm rot="0">
            <a:off x="6397757" y="1730063"/>
            <a:ext cx="5492486" cy="269875"/>
          </a:xfrm>
          <a:prstGeom prst="rect">
            <a:avLst/>
          </a:prstGeom>
        </p:spPr>
        <p:txBody>
          <a:bodyPr anchor="t" rtlCol="false" tIns="0" lIns="0" bIns="0" rIns="0">
            <a:spAutoFit/>
          </a:bodyPr>
          <a:lstStyle/>
          <a:p>
            <a:pPr>
              <a:lnSpc>
                <a:spcPts val="2000"/>
              </a:lnSpc>
            </a:pPr>
            <a:r>
              <a:rPr lang="en-US" sz="2000">
                <a:solidFill>
                  <a:srgbClr val="000000"/>
                </a:solidFill>
                <a:latin typeface="Muli Bold Bold"/>
              </a:rPr>
              <a:t>GIAO DIỆN PRODUCT TOCOCLOTHES</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6991707" y="2661552"/>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2116589" y="2151022"/>
            <a:ext cx="13756022" cy="7107278"/>
          </a:xfrm>
          <a:prstGeom prst="rect">
            <a:avLst/>
          </a:prstGeom>
        </p:spPr>
      </p:pic>
      <p:sp>
        <p:nvSpPr>
          <p:cNvPr name="TextBox 15" id="15"/>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6" id="16"/>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GIAO DIỆN HỆ THỐNG</a:t>
            </a:r>
          </a:p>
        </p:txBody>
      </p:sp>
      <p:sp>
        <p:nvSpPr>
          <p:cNvPr name="TextBox 17" id="17"/>
          <p:cNvSpPr txBox="true"/>
          <p:nvPr/>
        </p:nvSpPr>
        <p:spPr>
          <a:xfrm rot="0">
            <a:off x="6397757" y="1730063"/>
            <a:ext cx="6097611" cy="269875"/>
          </a:xfrm>
          <a:prstGeom prst="rect">
            <a:avLst/>
          </a:prstGeom>
        </p:spPr>
        <p:txBody>
          <a:bodyPr anchor="t" rtlCol="false" tIns="0" lIns="0" bIns="0" rIns="0">
            <a:spAutoFit/>
          </a:bodyPr>
          <a:lstStyle/>
          <a:p>
            <a:pPr>
              <a:lnSpc>
                <a:spcPts val="2000"/>
              </a:lnSpc>
            </a:pPr>
            <a:r>
              <a:rPr lang="en-US" sz="2000">
                <a:solidFill>
                  <a:srgbClr val="000000"/>
                </a:solidFill>
                <a:latin typeface="Muli Bold Bold"/>
              </a:rPr>
              <a:t>GIAO DIỆN PRODUCT DETAILT TOCOCLOTHES</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3641911" y="1028700"/>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1974154" y="2435142"/>
            <a:ext cx="13673556" cy="6637372"/>
          </a:xfrm>
          <a:prstGeom prst="rect">
            <a:avLst/>
          </a:prstGeom>
        </p:spPr>
      </p:pic>
      <p:sp>
        <p:nvSpPr>
          <p:cNvPr name="TextBox 15" id="15"/>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6" id="16"/>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GIAO DIỆN HỆ THỐNG</a:t>
            </a:r>
          </a:p>
        </p:txBody>
      </p:sp>
      <p:sp>
        <p:nvSpPr>
          <p:cNvPr name="TextBox 17" id="17"/>
          <p:cNvSpPr txBox="true"/>
          <p:nvPr/>
        </p:nvSpPr>
        <p:spPr>
          <a:xfrm rot="0">
            <a:off x="6397757" y="1730063"/>
            <a:ext cx="6097611" cy="269875"/>
          </a:xfrm>
          <a:prstGeom prst="rect">
            <a:avLst/>
          </a:prstGeom>
        </p:spPr>
        <p:txBody>
          <a:bodyPr anchor="t" rtlCol="false" tIns="0" lIns="0" bIns="0" rIns="0">
            <a:spAutoFit/>
          </a:bodyPr>
          <a:lstStyle/>
          <a:p>
            <a:pPr>
              <a:lnSpc>
                <a:spcPts val="2000"/>
              </a:lnSpc>
            </a:pPr>
            <a:r>
              <a:rPr lang="en-US" sz="2000">
                <a:solidFill>
                  <a:srgbClr val="000000"/>
                </a:solidFill>
                <a:latin typeface="Muli Bold Bold"/>
              </a:rPr>
              <a:t>GIAO DIỆN CART TOCOCLOTHES</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6397100" y="4000923"/>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1795549" y="2435142"/>
            <a:ext cx="14004242" cy="6754129"/>
          </a:xfrm>
          <a:prstGeom prst="rect">
            <a:avLst/>
          </a:prstGeom>
        </p:spPr>
      </p:pic>
      <p:sp>
        <p:nvSpPr>
          <p:cNvPr name="TextBox 15" id="15"/>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6" id="16"/>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GIAO DIỆN HỆ THỐNG</a:t>
            </a:r>
          </a:p>
        </p:txBody>
      </p:sp>
      <p:sp>
        <p:nvSpPr>
          <p:cNvPr name="TextBox 17" id="17"/>
          <p:cNvSpPr txBox="true"/>
          <p:nvPr/>
        </p:nvSpPr>
        <p:spPr>
          <a:xfrm rot="0">
            <a:off x="6095195" y="1787525"/>
            <a:ext cx="6097611" cy="269875"/>
          </a:xfrm>
          <a:prstGeom prst="rect">
            <a:avLst/>
          </a:prstGeom>
        </p:spPr>
        <p:txBody>
          <a:bodyPr anchor="t" rtlCol="false" tIns="0" lIns="0" bIns="0" rIns="0">
            <a:spAutoFit/>
          </a:bodyPr>
          <a:lstStyle/>
          <a:p>
            <a:pPr>
              <a:lnSpc>
                <a:spcPts val="2000"/>
              </a:lnSpc>
            </a:pPr>
            <a:r>
              <a:rPr lang="en-US" sz="2000">
                <a:solidFill>
                  <a:srgbClr val="000000"/>
                </a:solidFill>
                <a:latin typeface="Muli Bold Bold"/>
              </a:rPr>
              <a:t>GIAO DIỆN PAYMENT TOCOCLOTHES</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6788308" y="3271551"/>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2181410" y="2185410"/>
            <a:ext cx="13449048" cy="7072890"/>
          </a:xfrm>
          <a:prstGeom prst="rect">
            <a:avLst/>
          </a:prstGeom>
        </p:spPr>
      </p:pic>
      <p:sp>
        <p:nvSpPr>
          <p:cNvPr name="TextBox 15" id="15"/>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6" id="16"/>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GIAO DIỆN HỆ THỐNG</a:t>
            </a:r>
          </a:p>
        </p:txBody>
      </p:sp>
      <p:sp>
        <p:nvSpPr>
          <p:cNvPr name="TextBox 17" id="17"/>
          <p:cNvSpPr txBox="true"/>
          <p:nvPr/>
        </p:nvSpPr>
        <p:spPr>
          <a:xfrm rot="0">
            <a:off x="4900317" y="1589648"/>
            <a:ext cx="9209680" cy="269875"/>
          </a:xfrm>
          <a:prstGeom prst="rect">
            <a:avLst/>
          </a:prstGeom>
        </p:spPr>
        <p:txBody>
          <a:bodyPr anchor="t" rtlCol="false" tIns="0" lIns="0" bIns="0" rIns="0">
            <a:spAutoFit/>
          </a:bodyPr>
          <a:lstStyle/>
          <a:p>
            <a:pPr>
              <a:lnSpc>
                <a:spcPts val="2000"/>
              </a:lnSpc>
            </a:pPr>
            <a:r>
              <a:rPr lang="en-US" sz="2000">
                <a:solidFill>
                  <a:srgbClr val="000000"/>
                </a:solidFill>
                <a:latin typeface="Muli Bold"/>
              </a:rPr>
              <a:t>GIAO DIỆN QUẢN LÍ TÀI KHOẢN LOGIN TOCOCLOTHES(Administrator)</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3914528" y="596468"/>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1795549" y="2214580"/>
            <a:ext cx="13834909" cy="7173389"/>
          </a:xfrm>
          <a:prstGeom prst="rect">
            <a:avLst/>
          </a:prstGeom>
        </p:spPr>
      </p:pic>
      <p:sp>
        <p:nvSpPr>
          <p:cNvPr name="TextBox 15" id="15"/>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6" id="16"/>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GIAO DIỆN HỆ THỐNG</a:t>
            </a:r>
          </a:p>
        </p:txBody>
      </p:sp>
      <p:sp>
        <p:nvSpPr>
          <p:cNvPr name="TextBox 17" id="17"/>
          <p:cNvSpPr txBox="true"/>
          <p:nvPr/>
        </p:nvSpPr>
        <p:spPr>
          <a:xfrm rot="0">
            <a:off x="4813871" y="1767620"/>
            <a:ext cx="8345217" cy="269875"/>
          </a:xfrm>
          <a:prstGeom prst="rect">
            <a:avLst/>
          </a:prstGeom>
        </p:spPr>
        <p:txBody>
          <a:bodyPr anchor="t" rtlCol="false" tIns="0" lIns="0" bIns="0" rIns="0">
            <a:spAutoFit/>
          </a:bodyPr>
          <a:lstStyle/>
          <a:p>
            <a:pPr>
              <a:lnSpc>
                <a:spcPts val="2000"/>
              </a:lnSpc>
            </a:pPr>
            <a:r>
              <a:rPr lang="en-US" sz="2000">
                <a:solidFill>
                  <a:srgbClr val="000000"/>
                </a:solidFill>
                <a:latin typeface="Muli Bold"/>
              </a:rPr>
              <a:t>GIAO DIỆN QUẢN LÍ SẢN PHẨM TOCOCLOTHES (Administrator)</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7145423" y="3396346"/>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1553396" y="2273050"/>
            <a:ext cx="14077062" cy="7287812"/>
          </a:xfrm>
          <a:prstGeom prst="rect">
            <a:avLst/>
          </a:prstGeom>
        </p:spPr>
      </p:pic>
      <p:sp>
        <p:nvSpPr>
          <p:cNvPr name="TextBox 15" id="15"/>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6" id="16"/>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GIAO DIỆN HỆ THỐNG</a:t>
            </a:r>
          </a:p>
        </p:txBody>
      </p:sp>
      <p:sp>
        <p:nvSpPr>
          <p:cNvPr name="TextBox 17" id="17"/>
          <p:cNvSpPr txBox="true"/>
          <p:nvPr/>
        </p:nvSpPr>
        <p:spPr>
          <a:xfrm rot="0">
            <a:off x="4813871" y="1767620"/>
            <a:ext cx="8950341" cy="269875"/>
          </a:xfrm>
          <a:prstGeom prst="rect">
            <a:avLst/>
          </a:prstGeom>
        </p:spPr>
        <p:txBody>
          <a:bodyPr anchor="t" rtlCol="false" tIns="0" lIns="0" bIns="0" rIns="0">
            <a:spAutoFit/>
          </a:bodyPr>
          <a:lstStyle/>
          <a:p>
            <a:pPr>
              <a:lnSpc>
                <a:spcPts val="2000"/>
              </a:lnSpc>
            </a:pPr>
            <a:r>
              <a:rPr lang="en-US" sz="2000">
                <a:solidFill>
                  <a:srgbClr val="000000"/>
                </a:solidFill>
                <a:latin typeface="Muli Bold"/>
              </a:rPr>
              <a:t>GIAO DIỆN QUẢN LÍ NHÀ PHÂN PHỐI TOCOCLOTHES (Administrator)</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292124" y="1235187"/>
            <a:ext cx="17067473" cy="8756769"/>
            <a:chOff x="0" y="0"/>
            <a:chExt cx="4495137" cy="2306310"/>
          </a:xfrm>
        </p:grpSpPr>
        <p:sp>
          <p:nvSpPr>
            <p:cNvPr name="Freeform 3" id="3"/>
            <p:cNvSpPr/>
            <p:nvPr/>
          </p:nvSpPr>
          <p:spPr>
            <a:xfrm>
              <a:off x="0" y="0"/>
              <a:ext cx="4495137" cy="2306310"/>
            </a:xfrm>
            <a:custGeom>
              <a:avLst/>
              <a:gdLst/>
              <a:ahLst/>
              <a:cxnLst/>
              <a:rect r="r" b="b" t="t" l="l"/>
              <a:pathLst>
                <a:path h="2306310" w="4495137">
                  <a:moveTo>
                    <a:pt x="0" y="0"/>
                  </a:moveTo>
                  <a:lnTo>
                    <a:pt x="4495137" y="0"/>
                  </a:lnTo>
                  <a:lnTo>
                    <a:pt x="4495137" y="2306310"/>
                  </a:lnTo>
                  <a:lnTo>
                    <a:pt x="0" y="2306310"/>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441958" y="-1543050"/>
            <a:ext cx="2652117" cy="3086100"/>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630458" y="650958"/>
            <a:ext cx="1533283" cy="1784184"/>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95549" y="-2057400"/>
            <a:ext cx="3591098" cy="4114800"/>
          </a:xfrm>
          <a:prstGeom prst="rect">
            <a:avLst/>
          </a:prstGeom>
        </p:spPr>
      </p:pic>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630458" y="8380504"/>
            <a:ext cx="4275117" cy="4114800"/>
          </a:xfrm>
          <a:prstGeom prst="rect">
            <a:avLst/>
          </a:prstGeom>
        </p:spPr>
      </p:pic>
      <p:pic>
        <p:nvPicPr>
          <p:cNvPr name="Picture 13" id="13"/>
          <p:cNvPicPr>
            <a:picLocks noChangeAspect="true"/>
          </p:cNvPicPr>
          <p:nvPr/>
        </p:nvPicPr>
        <p:blipFill>
          <a:blip r:embed="rId6"/>
          <a:srcRect l="0" t="0" r="0" b="0"/>
          <a:stretch>
            <a:fillRect/>
          </a:stretch>
        </p:blipFill>
        <p:spPr>
          <a:xfrm flipH="false" flipV="false" rot="0">
            <a:off x="12928728" y="457411"/>
            <a:ext cx="1142577" cy="1142577"/>
          </a:xfrm>
          <a:prstGeom prst="rect">
            <a:avLst/>
          </a:prstGeom>
        </p:spPr>
      </p:pic>
      <p:pic>
        <p:nvPicPr>
          <p:cNvPr name="Picture 14" id="14"/>
          <p:cNvPicPr>
            <a:picLocks noChangeAspect="true"/>
          </p:cNvPicPr>
          <p:nvPr/>
        </p:nvPicPr>
        <p:blipFill>
          <a:blip r:embed="rId7"/>
          <a:srcRect l="0" t="0" r="0" b="0"/>
          <a:stretch>
            <a:fillRect/>
          </a:stretch>
        </p:blipFill>
        <p:spPr>
          <a:xfrm flipH="false" flipV="false" rot="0">
            <a:off x="2098152" y="2435142"/>
            <a:ext cx="13455417" cy="6973245"/>
          </a:xfrm>
          <a:prstGeom prst="rect">
            <a:avLst/>
          </a:prstGeom>
        </p:spPr>
      </p:pic>
      <p:sp>
        <p:nvSpPr>
          <p:cNvPr name="TextBox 15" id="15"/>
          <p:cNvSpPr txBox="true"/>
          <p:nvPr/>
        </p:nvSpPr>
        <p:spPr>
          <a:xfrm rot="0">
            <a:off x="1307869" y="54884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6" id="16"/>
          <p:cNvSpPr txBox="true"/>
          <p:nvPr/>
        </p:nvSpPr>
        <p:spPr>
          <a:xfrm rot="0">
            <a:off x="2525702" y="574786"/>
            <a:ext cx="1257046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GIAO DIỆN HỆ THỐNG</a:t>
            </a:r>
          </a:p>
        </p:txBody>
      </p:sp>
      <p:sp>
        <p:nvSpPr>
          <p:cNvPr name="TextBox 17" id="17"/>
          <p:cNvSpPr txBox="true"/>
          <p:nvPr/>
        </p:nvSpPr>
        <p:spPr>
          <a:xfrm rot="0">
            <a:off x="4813871" y="1767620"/>
            <a:ext cx="8950341" cy="269875"/>
          </a:xfrm>
          <a:prstGeom prst="rect">
            <a:avLst/>
          </a:prstGeom>
        </p:spPr>
        <p:txBody>
          <a:bodyPr anchor="t" rtlCol="false" tIns="0" lIns="0" bIns="0" rIns="0">
            <a:spAutoFit/>
          </a:bodyPr>
          <a:lstStyle/>
          <a:p>
            <a:pPr>
              <a:lnSpc>
                <a:spcPts val="2000"/>
              </a:lnSpc>
            </a:pPr>
            <a:r>
              <a:rPr lang="en-US" sz="2000">
                <a:solidFill>
                  <a:srgbClr val="000000"/>
                </a:solidFill>
                <a:latin typeface="Muli Bold"/>
              </a:rPr>
              <a:t>GIAO DIỆN QUẢN LÍ CHI TIẾT SẢN PHẨM TOCOCLOTHES (Administrator)</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905435" y="130278"/>
            <a:ext cx="15884230" cy="9646060"/>
          </a:xfrm>
          <a:prstGeom prst="rect">
            <a:avLst/>
          </a:prstGeom>
        </p:spPr>
      </p:pic>
      <p:pic>
        <p:nvPicPr>
          <p:cNvPr name="Picture 3" id="3"/>
          <p:cNvPicPr>
            <a:picLocks noChangeAspect="true"/>
          </p:cNvPicPr>
          <p:nvPr/>
        </p:nvPicPr>
        <p:blipFill>
          <a:blip r:embed="rId4">
            <a:alphaModFix amt="67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5323494" y="6948470"/>
            <a:ext cx="10048856" cy="9672024"/>
          </a:xfrm>
          <a:prstGeom prst="rect">
            <a:avLst/>
          </a:prstGeom>
        </p:spPr>
      </p:pic>
      <p:pic>
        <p:nvPicPr>
          <p:cNvPr name="Picture 4" id="4"/>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5456973" y="7980506"/>
            <a:ext cx="7526959" cy="2175975"/>
          </a:xfrm>
          <a:prstGeom prst="rect">
            <a:avLst/>
          </a:prstGeom>
        </p:spPr>
      </p:pic>
      <p:sp>
        <p:nvSpPr>
          <p:cNvPr name="TextBox 5" id="5"/>
          <p:cNvSpPr txBox="true"/>
          <p:nvPr/>
        </p:nvSpPr>
        <p:spPr>
          <a:xfrm rot="0">
            <a:off x="5636893" y="8724919"/>
            <a:ext cx="7035143" cy="533400"/>
          </a:xfrm>
          <a:prstGeom prst="rect">
            <a:avLst/>
          </a:prstGeom>
        </p:spPr>
        <p:txBody>
          <a:bodyPr anchor="t" rtlCol="false" tIns="0" lIns="0" bIns="0" rIns="0">
            <a:spAutoFit/>
          </a:bodyPr>
          <a:lstStyle/>
          <a:p>
            <a:pPr algn="ctr">
              <a:lnSpc>
                <a:spcPts val="4200"/>
              </a:lnSpc>
            </a:pPr>
            <a:r>
              <a:rPr lang="en-US" sz="3000" spc="450">
                <a:solidFill>
                  <a:srgbClr val="000000"/>
                </a:solidFill>
                <a:latin typeface="Roboto"/>
              </a:rPr>
              <a:t>https://aptech-danang.edu.vn/</a:t>
            </a:r>
          </a:p>
        </p:txBody>
      </p:sp>
      <p:sp>
        <p:nvSpPr>
          <p:cNvPr name="TextBox 6" id="6"/>
          <p:cNvSpPr txBox="true"/>
          <p:nvPr/>
        </p:nvSpPr>
        <p:spPr>
          <a:xfrm rot="0">
            <a:off x="423575" y="82653"/>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grpSp>
        <p:nvGrpSpPr>
          <p:cNvPr name="Group 7" id="7"/>
          <p:cNvGrpSpPr/>
          <p:nvPr/>
        </p:nvGrpSpPr>
        <p:grpSpPr>
          <a:xfrm rot="0">
            <a:off x="16789665" y="4171621"/>
            <a:ext cx="2968663" cy="3454445"/>
            <a:chOff x="0" y="0"/>
            <a:chExt cx="698500" cy="812800"/>
          </a:xfrm>
        </p:grpSpPr>
        <p:sp>
          <p:nvSpPr>
            <p:cNvPr name="Freeform 8" id="8"/>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9" id="9"/>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5775766" y="2314884"/>
            <a:ext cx="2027798" cy="2359620"/>
            <a:chOff x="0" y="0"/>
            <a:chExt cx="698500" cy="812800"/>
          </a:xfrm>
        </p:grpSpPr>
        <p:sp>
          <p:nvSpPr>
            <p:cNvPr name="Freeform 11" id="11"/>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12" id="12"/>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0">
            <a:off x="16043668" y="7112436"/>
            <a:ext cx="1491995" cy="1736140"/>
            <a:chOff x="0" y="0"/>
            <a:chExt cx="698500" cy="812800"/>
          </a:xfrm>
        </p:grpSpPr>
        <p:sp>
          <p:nvSpPr>
            <p:cNvPr name="Freeform 14" id="14"/>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15" id="15"/>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6" id="16"/>
          <p:cNvGrpSpPr/>
          <p:nvPr/>
        </p:nvGrpSpPr>
        <p:grpSpPr>
          <a:xfrm rot="0">
            <a:off x="15522882" y="8762851"/>
            <a:ext cx="1041571" cy="1212010"/>
            <a:chOff x="0" y="0"/>
            <a:chExt cx="698500" cy="812800"/>
          </a:xfrm>
        </p:grpSpPr>
        <p:sp>
          <p:nvSpPr>
            <p:cNvPr name="Freeform 17" id="17"/>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8" id="18"/>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1506248" y="1579236"/>
            <a:ext cx="14269518" cy="6512560"/>
          </a:xfrm>
          <a:prstGeom prst="rect">
            <a:avLst/>
          </a:prstGeom>
        </p:spPr>
        <p:txBody>
          <a:bodyPr anchor="t" rtlCol="false" tIns="0" lIns="0" bIns="0" rIns="0">
            <a:spAutoFit/>
          </a:bodyPr>
          <a:lstStyle/>
          <a:p>
            <a:pPr>
              <a:lnSpc>
                <a:spcPts val="4339"/>
              </a:lnSpc>
            </a:pPr>
            <a:r>
              <a:rPr lang="en-US" sz="3099" spc="154">
                <a:solidFill>
                  <a:srgbClr val="A5593C"/>
                </a:solidFill>
                <a:latin typeface="Roboto"/>
              </a:rPr>
              <a:t>       Lời đầu tiên chúng em xin được bày tỏ lòng biết ơn sâu sắc đến Trung Tâm Đào Tạo Lập Trình Viên Quốc Tế ApTech, các thầy cô tại đã giúp đỡ chúng em suốt thời gian học tại Trung Tâm.</a:t>
            </a:r>
          </a:p>
          <a:p>
            <a:pPr>
              <a:lnSpc>
                <a:spcPts val="4339"/>
              </a:lnSpc>
            </a:pPr>
            <a:r>
              <a:rPr lang="en-US" sz="3099" spc="154">
                <a:solidFill>
                  <a:srgbClr val="A5593C"/>
                </a:solidFill>
                <a:latin typeface="Roboto"/>
              </a:rPr>
              <a:t>Đặc biệt chúng em xin bày tỏ lòng biết ơn chân thành sâu sắc tới Thầy giáo Ngô Thanh Tùng đã trực tiếp giúp đỡ, hướng dẫn chúng em hoàn thành dự án này.</a:t>
            </a:r>
          </a:p>
          <a:p>
            <a:pPr>
              <a:lnSpc>
                <a:spcPts val="4339"/>
              </a:lnSpc>
            </a:pPr>
            <a:r>
              <a:rPr lang="en-US" sz="3099" spc="154">
                <a:solidFill>
                  <a:srgbClr val="A5593C"/>
                </a:solidFill>
                <a:latin typeface="Roboto"/>
              </a:rPr>
              <a:t>       Tuy nhiên trong quá trình nghiên cứu đề tài, do kiến thức chuyên ngành còn hạn chế nến nhóm chúng em vẫn còn nhiều thiếu sót khi tìm hiểu, đánh giá và trình bày về đề tài. Chúng em rất mong nhận được sự quan tâm, góp ý của thầy/cô để đề tài chúng em được hoàn chỉnh và đầy đủ hơn. </a:t>
            </a:r>
          </a:p>
          <a:p>
            <a:pPr>
              <a:lnSpc>
                <a:spcPts val="4339"/>
              </a:lnSpc>
            </a:pPr>
            <a:r>
              <a:rPr lang="en-US" sz="3099" spc="154">
                <a:solidFill>
                  <a:srgbClr val="A5593C"/>
                </a:solidFill>
                <a:latin typeface="Roboto"/>
              </a:rPr>
              <a:t>       Chúng em xin chân thành cảm ơn!</a:t>
            </a:r>
          </a:p>
        </p:txBody>
      </p:sp>
      <p:pic>
        <p:nvPicPr>
          <p:cNvPr name="Picture 20" id="20"/>
          <p:cNvPicPr>
            <a:picLocks noChangeAspect="true"/>
          </p:cNvPicPr>
          <p:nvPr/>
        </p:nvPicPr>
        <p:blipFill>
          <a:blip r:embed="rId8"/>
          <a:srcRect l="0" t="0" r="0" b="0"/>
          <a:stretch>
            <a:fillRect/>
          </a:stretch>
        </p:blipFill>
        <p:spPr>
          <a:xfrm flipH="false" flipV="false" rot="0">
            <a:off x="16789665" y="735403"/>
            <a:ext cx="1142577" cy="1142577"/>
          </a:xfrm>
          <a:prstGeom prst="rect">
            <a:avLst/>
          </a:prstGeom>
        </p:spPr>
      </p:pic>
      <p:sp>
        <p:nvSpPr>
          <p:cNvPr name="TextBox 21" id="21"/>
          <p:cNvSpPr txBox="true"/>
          <p:nvPr/>
        </p:nvSpPr>
        <p:spPr>
          <a:xfrm rot="0">
            <a:off x="7322362" y="1095375"/>
            <a:ext cx="3050376" cy="402590"/>
          </a:xfrm>
          <a:prstGeom prst="rect">
            <a:avLst/>
          </a:prstGeom>
        </p:spPr>
        <p:txBody>
          <a:bodyPr anchor="t" rtlCol="false" tIns="0" lIns="0" bIns="0" rIns="0">
            <a:spAutoFit/>
          </a:bodyPr>
          <a:lstStyle/>
          <a:p>
            <a:pPr>
              <a:lnSpc>
                <a:spcPts val="3099"/>
              </a:lnSpc>
            </a:pPr>
            <a:r>
              <a:rPr lang="en-US" sz="3099">
                <a:solidFill>
                  <a:srgbClr val="000000"/>
                </a:solidFill>
                <a:latin typeface="Muli Bold Bold"/>
              </a:rPr>
              <a:t>LỜI CẢM ƠN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256614">
            <a:off x="3163830" y="203803"/>
            <a:ext cx="1921350" cy="820940"/>
          </a:xfrm>
          <a:prstGeom prst="rect">
            <a:avLst/>
          </a:prstGeom>
        </p:spPr>
      </p:pic>
      <p:grpSp>
        <p:nvGrpSpPr>
          <p:cNvPr name="Group 3" id="3"/>
          <p:cNvGrpSpPr/>
          <p:nvPr/>
        </p:nvGrpSpPr>
        <p:grpSpPr>
          <a:xfrm rot="0">
            <a:off x="-1103950" y="7218316"/>
            <a:ext cx="2929715" cy="3409123"/>
            <a:chOff x="0" y="0"/>
            <a:chExt cx="698500" cy="812800"/>
          </a:xfrm>
        </p:grpSpPr>
        <p:sp>
          <p:nvSpPr>
            <p:cNvPr name="Freeform 4" id="4"/>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5" id="5"/>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257101" y="8683209"/>
            <a:ext cx="1271218" cy="1479236"/>
            <a:chOff x="0" y="0"/>
            <a:chExt cx="698500" cy="812800"/>
          </a:xfrm>
        </p:grpSpPr>
        <p:sp>
          <p:nvSpPr>
            <p:cNvPr name="Freeform 7" id="7"/>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8" id="8"/>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2568220" y="952079"/>
            <a:ext cx="13151559" cy="920750"/>
          </a:xfrm>
          <a:prstGeom prst="rect">
            <a:avLst/>
          </a:prstGeom>
        </p:spPr>
        <p:txBody>
          <a:bodyPr anchor="t" rtlCol="false" tIns="0" lIns="0" bIns="0" rIns="0">
            <a:spAutoFit/>
          </a:bodyPr>
          <a:lstStyle/>
          <a:p>
            <a:pPr algn="ctr">
              <a:lnSpc>
                <a:spcPts val="6999"/>
              </a:lnSpc>
            </a:pPr>
            <a:r>
              <a:rPr lang="en-US" sz="6999">
                <a:solidFill>
                  <a:srgbClr val="000000"/>
                </a:solidFill>
                <a:latin typeface="Muli Bold Bold Italics"/>
              </a:rPr>
              <a:t>MỤC TIÊU ĐỀ TÀI</a:t>
            </a:r>
          </a:p>
        </p:txBody>
      </p:sp>
      <p:sp>
        <p:nvSpPr>
          <p:cNvPr name="TextBox 10" id="10"/>
          <p:cNvSpPr txBox="true"/>
          <p:nvPr/>
        </p:nvSpPr>
        <p:spPr>
          <a:xfrm rot="0">
            <a:off x="360908" y="2387474"/>
            <a:ext cx="17364626" cy="4800600"/>
          </a:xfrm>
          <a:prstGeom prst="rect">
            <a:avLst/>
          </a:prstGeom>
        </p:spPr>
        <p:txBody>
          <a:bodyPr anchor="t" rtlCol="false" tIns="0" lIns="0" bIns="0" rIns="0">
            <a:spAutoFit/>
          </a:bodyPr>
          <a:lstStyle/>
          <a:p>
            <a:pPr algn="ctr">
              <a:lnSpc>
                <a:spcPts val="4200"/>
              </a:lnSpc>
            </a:pPr>
            <a:r>
              <a:rPr lang="en-US" sz="3000" spc="150">
                <a:solidFill>
                  <a:srgbClr val="A5593C"/>
                </a:solidFill>
                <a:latin typeface="Roboto"/>
              </a:rPr>
              <a:t> Xây dựng Website bán quần áo dễ dàng sử dụng đối với người dùng nhằm mục đích mua sắm với hình thức OnlineShop cập nhật được nhiều sản phẩm mới tại ToCoClothes.Xây dựng hệ thống quản sản phẩm một cách đơn và quảng sản phẩm đến người tiêu dùng một cách gần gũi mọi lúc mọi nơi. Nghiên cứu và nắm vững quá trình xây dựng một Website hoàn chỉnh dựa trên bộ môn công nghệ MERN Stack.</a:t>
            </a:r>
          </a:p>
          <a:p>
            <a:pPr algn="ctr">
              <a:lnSpc>
                <a:spcPts val="4200"/>
              </a:lnSpc>
            </a:pPr>
          </a:p>
          <a:p>
            <a:pPr algn="ctr">
              <a:lnSpc>
                <a:spcPts val="4200"/>
              </a:lnSpc>
            </a:pPr>
          </a:p>
          <a:p>
            <a:pPr algn="ctr">
              <a:lnSpc>
                <a:spcPts val="4200"/>
              </a:lnSpc>
            </a:pPr>
          </a:p>
          <a:p>
            <a:pPr algn="ctr">
              <a:lnSpc>
                <a:spcPts val="4200"/>
              </a:lnSpc>
            </a:pPr>
          </a:p>
        </p:txBody>
      </p:sp>
      <p:sp>
        <p:nvSpPr>
          <p:cNvPr name="TextBox 11" id="11"/>
          <p:cNvSpPr txBox="true"/>
          <p:nvPr/>
        </p:nvSpPr>
        <p:spPr>
          <a:xfrm rot="0">
            <a:off x="4144761" y="6883293"/>
            <a:ext cx="4999239" cy="533400"/>
          </a:xfrm>
          <a:prstGeom prst="rect">
            <a:avLst/>
          </a:prstGeom>
        </p:spPr>
        <p:txBody>
          <a:bodyPr anchor="t" rtlCol="false" tIns="0" lIns="0" bIns="0" rIns="0">
            <a:spAutoFit/>
          </a:bodyPr>
          <a:lstStyle/>
          <a:p>
            <a:pPr algn="ctr">
              <a:lnSpc>
                <a:spcPts val="4200"/>
              </a:lnSpc>
            </a:pPr>
            <a:r>
              <a:rPr lang="en-US" sz="3000">
                <a:solidFill>
                  <a:srgbClr val="000000"/>
                </a:solidFill>
                <a:latin typeface="Roboto Bold"/>
              </a:rPr>
              <a:t>YODY</a:t>
            </a:r>
          </a:p>
        </p:txBody>
      </p:sp>
      <p:sp>
        <p:nvSpPr>
          <p:cNvPr name="TextBox 12" id="12"/>
          <p:cNvSpPr txBox="true"/>
          <p:nvPr/>
        </p:nvSpPr>
        <p:spPr>
          <a:xfrm rot="0">
            <a:off x="4318712" y="7702424"/>
            <a:ext cx="4999239" cy="533400"/>
          </a:xfrm>
          <a:prstGeom prst="rect">
            <a:avLst/>
          </a:prstGeom>
        </p:spPr>
        <p:txBody>
          <a:bodyPr anchor="t" rtlCol="false" tIns="0" lIns="0" bIns="0" rIns="0">
            <a:spAutoFit/>
          </a:bodyPr>
          <a:lstStyle/>
          <a:p>
            <a:pPr algn="ctr">
              <a:lnSpc>
                <a:spcPts val="4200"/>
              </a:lnSpc>
            </a:pPr>
            <a:r>
              <a:rPr lang="en-US" sz="3000">
                <a:solidFill>
                  <a:srgbClr val="000000"/>
                </a:solidFill>
                <a:latin typeface="Roboto Bold"/>
              </a:rPr>
              <a:t>FM STYLE</a:t>
            </a:r>
          </a:p>
        </p:txBody>
      </p:sp>
      <p:sp>
        <p:nvSpPr>
          <p:cNvPr name="TextBox 13" id="13"/>
          <p:cNvSpPr txBox="true"/>
          <p:nvPr/>
        </p:nvSpPr>
        <p:spPr>
          <a:xfrm rot="0">
            <a:off x="4318712" y="8597702"/>
            <a:ext cx="4999239" cy="533400"/>
          </a:xfrm>
          <a:prstGeom prst="rect">
            <a:avLst/>
          </a:prstGeom>
        </p:spPr>
        <p:txBody>
          <a:bodyPr anchor="t" rtlCol="false" tIns="0" lIns="0" bIns="0" rIns="0">
            <a:spAutoFit/>
          </a:bodyPr>
          <a:lstStyle/>
          <a:p>
            <a:pPr algn="ctr">
              <a:lnSpc>
                <a:spcPts val="4200"/>
              </a:lnSpc>
            </a:pPr>
            <a:r>
              <a:rPr lang="en-US" sz="3000">
                <a:solidFill>
                  <a:srgbClr val="000000"/>
                </a:solidFill>
                <a:latin typeface="Roboto Bold"/>
              </a:rPr>
              <a:t>MONOSHOP</a:t>
            </a:r>
          </a:p>
        </p:txBody>
      </p:sp>
      <p:sp>
        <p:nvSpPr>
          <p:cNvPr name="TextBox 14" id="14"/>
          <p:cNvSpPr txBox="true"/>
          <p:nvPr/>
        </p:nvSpPr>
        <p:spPr>
          <a:xfrm rot="0">
            <a:off x="9043221" y="6883274"/>
            <a:ext cx="4999239" cy="533400"/>
          </a:xfrm>
          <a:prstGeom prst="rect">
            <a:avLst/>
          </a:prstGeom>
        </p:spPr>
        <p:txBody>
          <a:bodyPr anchor="t" rtlCol="false" tIns="0" lIns="0" bIns="0" rIns="0">
            <a:spAutoFit/>
          </a:bodyPr>
          <a:lstStyle/>
          <a:p>
            <a:pPr algn="ctr">
              <a:lnSpc>
                <a:spcPts val="4200"/>
              </a:lnSpc>
            </a:pPr>
            <a:r>
              <a:rPr lang="en-US" sz="3000">
                <a:solidFill>
                  <a:srgbClr val="000000"/>
                </a:solidFill>
                <a:latin typeface="Roboto Bold"/>
              </a:rPr>
              <a:t>FIGMA</a:t>
            </a:r>
          </a:p>
        </p:txBody>
      </p:sp>
      <p:sp>
        <p:nvSpPr>
          <p:cNvPr name="TextBox 15" id="15"/>
          <p:cNvSpPr txBox="true"/>
          <p:nvPr/>
        </p:nvSpPr>
        <p:spPr>
          <a:xfrm rot="0">
            <a:off x="9130532" y="7702352"/>
            <a:ext cx="4970618" cy="533400"/>
          </a:xfrm>
          <a:prstGeom prst="rect">
            <a:avLst/>
          </a:prstGeom>
        </p:spPr>
        <p:txBody>
          <a:bodyPr anchor="t" rtlCol="false" tIns="0" lIns="0" bIns="0" rIns="0">
            <a:spAutoFit/>
          </a:bodyPr>
          <a:lstStyle/>
          <a:p>
            <a:pPr algn="ctr">
              <a:lnSpc>
                <a:spcPts val="4200"/>
              </a:lnSpc>
            </a:pPr>
            <a:r>
              <a:rPr lang="en-US" sz="3000">
                <a:solidFill>
                  <a:srgbClr val="000000"/>
                </a:solidFill>
                <a:latin typeface="Roboto Bold"/>
              </a:rPr>
              <a:t>EXPRESS</a:t>
            </a:r>
          </a:p>
        </p:txBody>
      </p:sp>
      <p:sp>
        <p:nvSpPr>
          <p:cNvPr name="TextBox 16" id="16"/>
          <p:cNvSpPr txBox="true"/>
          <p:nvPr/>
        </p:nvSpPr>
        <p:spPr>
          <a:xfrm rot="0">
            <a:off x="9158310" y="8559602"/>
            <a:ext cx="4970618" cy="1066800"/>
          </a:xfrm>
          <a:prstGeom prst="rect">
            <a:avLst/>
          </a:prstGeom>
        </p:spPr>
        <p:txBody>
          <a:bodyPr anchor="t" rtlCol="false" tIns="0" lIns="0" bIns="0" rIns="0">
            <a:spAutoFit/>
          </a:bodyPr>
          <a:lstStyle/>
          <a:p>
            <a:pPr algn="ctr">
              <a:lnSpc>
                <a:spcPts val="4200"/>
              </a:lnSpc>
            </a:pPr>
            <a:r>
              <a:rPr lang="en-US" sz="3000">
                <a:solidFill>
                  <a:srgbClr val="000000"/>
                </a:solidFill>
                <a:latin typeface="Roboto Bold"/>
              </a:rPr>
              <a:t>REACTJS</a:t>
            </a:r>
          </a:p>
          <a:p>
            <a:pPr algn="ctr">
              <a:lnSpc>
                <a:spcPts val="4200"/>
              </a:lnSpc>
            </a:pPr>
          </a:p>
        </p:txBody>
      </p:sp>
      <p:sp>
        <p:nvSpPr>
          <p:cNvPr name="TextBox 17" id="17"/>
          <p:cNvSpPr txBox="true"/>
          <p:nvPr/>
        </p:nvSpPr>
        <p:spPr>
          <a:xfrm rot="0">
            <a:off x="424346" y="397562"/>
            <a:ext cx="2879266"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pic>
        <p:nvPicPr>
          <p:cNvPr name="Picture 18" id="1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6583326" y="-940362"/>
            <a:ext cx="5252878" cy="5055895"/>
          </a:xfrm>
          <a:prstGeom prst="rect">
            <a:avLst/>
          </a:prstGeom>
        </p:spPr>
      </p:pic>
      <p:pic>
        <p:nvPicPr>
          <p:cNvPr name="Picture 19" id="19"/>
          <p:cNvPicPr>
            <a:picLocks noChangeAspect="true"/>
          </p:cNvPicPr>
          <p:nvPr/>
        </p:nvPicPr>
        <p:blipFill>
          <a:blip r:embed="rId6"/>
          <a:srcRect l="0" t="0" r="0" b="0"/>
          <a:stretch>
            <a:fillRect/>
          </a:stretch>
        </p:blipFill>
        <p:spPr>
          <a:xfrm flipH="false" flipV="false" rot="0">
            <a:off x="14101150" y="1016297"/>
            <a:ext cx="1142577" cy="1142577"/>
          </a:xfrm>
          <a:prstGeom prst="rect">
            <a:avLst/>
          </a:prstGeom>
        </p:spPr>
      </p:pic>
      <p:sp>
        <p:nvSpPr>
          <p:cNvPr name="TextBox 20" id="20"/>
          <p:cNvSpPr txBox="true"/>
          <p:nvPr/>
        </p:nvSpPr>
        <p:spPr>
          <a:xfrm rot="0">
            <a:off x="6644381" y="5911761"/>
            <a:ext cx="4999239" cy="533400"/>
          </a:xfrm>
          <a:prstGeom prst="rect">
            <a:avLst/>
          </a:prstGeom>
        </p:spPr>
        <p:txBody>
          <a:bodyPr anchor="t" rtlCol="false" tIns="0" lIns="0" bIns="0" rIns="0">
            <a:spAutoFit/>
          </a:bodyPr>
          <a:lstStyle/>
          <a:p>
            <a:pPr algn="ctr">
              <a:lnSpc>
                <a:spcPts val="4200"/>
              </a:lnSpc>
            </a:pPr>
            <a:r>
              <a:rPr lang="en-US" sz="3000">
                <a:solidFill>
                  <a:srgbClr val="000000"/>
                </a:solidFill>
                <a:latin typeface="Roboto Bold"/>
              </a:rPr>
              <a:t>ĐỐI TƯỢNG NGHIÊN CỨU</a:t>
            </a:r>
          </a:p>
        </p:txBody>
      </p:sp>
      <p:sp>
        <p:nvSpPr>
          <p:cNvPr name="TextBox 21" id="21"/>
          <p:cNvSpPr txBox="true"/>
          <p:nvPr/>
        </p:nvSpPr>
        <p:spPr>
          <a:xfrm rot="0">
            <a:off x="9144000" y="9359702"/>
            <a:ext cx="4970618" cy="1066800"/>
          </a:xfrm>
          <a:prstGeom prst="rect">
            <a:avLst/>
          </a:prstGeom>
        </p:spPr>
        <p:txBody>
          <a:bodyPr anchor="t" rtlCol="false" tIns="0" lIns="0" bIns="0" rIns="0">
            <a:spAutoFit/>
          </a:bodyPr>
          <a:lstStyle/>
          <a:p>
            <a:pPr algn="ctr">
              <a:lnSpc>
                <a:spcPts val="4200"/>
              </a:lnSpc>
            </a:pPr>
            <a:r>
              <a:rPr lang="en-US" sz="3000">
                <a:solidFill>
                  <a:srgbClr val="000000"/>
                </a:solidFill>
                <a:latin typeface="Roboto Bold"/>
              </a:rPr>
              <a:t>MONGODBCOMPASS</a:t>
            </a:r>
          </a:p>
          <a:p>
            <a:pPr algn="ctr">
              <a:lnSpc>
                <a:spcPts val="420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1800337" y="3618429"/>
            <a:ext cx="4264270" cy="4279273"/>
            <a:chOff x="0" y="0"/>
            <a:chExt cx="1123100" cy="1127051"/>
          </a:xfrm>
        </p:grpSpPr>
        <p:sp>
          <p:nvSpPr>
            <p:cNvPr name="Freeform 3" id="3"/>
            <p:cNvSpPr/>
            <p:nvPr/>
          </p:nvSpPr>
          <p:spPr>
            <a:xfrm>
              <a:off x="0" y="0"/>
              <a:ext cx="1123100" cy="1127051"/>
            </a:xfrm>
            <a:custGeom>
              <a:avLst/>
              <a:gdLst/>
              <a:ahLst/>
              <a:cxnLst/>
              <a:rect r="r" b="b" t="t" l="l"/>
              <a:pathLst>
                <a:path h="1127051" w="1123100">
                  <a:moveTo>
                    <a:pt x="0" y="0"/>
                  </a:moveTo>
                  <a:lnTo>
                    <a:pt x="1123100" y="0"/>
                  </a:lnTo>
                  <a:lnTo>
                    <a:pt x="1123100" y="1127051"/>
                  </a:lnTo>
                  <a:lnTo>
                    <a:pt x="0" y="1127051"/>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095676" y="3961023"/>
            <a:ext cx="3673590" cy="3527956"/>
            <a:chOff x="0" y="0"/>
            <a:chExt cx="4898120" cy="4703942"/>
          </a:xfrm>
        </p:grpSpPr>
        <p:pic>
          <p:nvPicPr>
            <p:cNvPr name="Picture 6" id="6"/>
            <p:cNvPicPr>
              <a:picLocks noChangeAspect="true"/>
            </p:cNvPicPr>
            <p:nvPr/>
          </p:nvPicPr>
          <p:blipFill>
            <a:blip r:embed="rId2"/>
            <a:srcRect l="0" t="1982" r="0" b="1982"/>
            <a:stretch>
              <a:fillRect/>
            </a:stretch>
          </p:blipFill>
          <p:spPr>
            <a:xfrm>
              <a:off x="0" y="0"/>
              <a:ext cx="4898120" cy="4703942"/>
            </a:xfrm>
            <a:prstGeom prst="rect">
              <a:avLst/>
            </a:prstGeom>
          </p:spPr>
        </p:pic>
      </p:grpSp>
      <p:sp>
        <p:nvSpPr>
          <p:cNvPr name="TextBox 7" id="7"/>
          <p:cNvSpPr txBox="true"/>
          <p:nvPr/>
        </p:nvSpPr>
        <p:spPr>
          <a:xfrm rot="0">
            <a:off x="2095676" y="1266823"/>
            <a:ext cx="13151559" cy="920750"/>
          </a:xfrm>
          <a:prstGeom prst="rect">
            <a:avLst/>
          </a:prstGeom>
        </p:spPr>
        <p:txBody>
          <a:bodyPr anchor="t" rtlCol="false" tIns="0" lIns="0" bIns="0" rIns="0">
            <a:spAutoFit/>
          </a:bodyPr>
          <a:lstStyle/>
          <a:p>
            <a:pPr algn="ctr">
              <a:lnSpc>
                <a:spcPts val="6999"/>
              </a:lnSpc>
            </a:pPr>
            <a:r>
              <a:rPr lang="en-US" sz="6999">
                <a:solidFill>
                  <a:srgbClr val="000000"/>
                </a:solidFill>
                <a:latin typeface="Muli Bold Bold Italics"/>
              </a:rPr>
              <a:t>BỐ CỤC ĐỀ TÀI</a:t>
            </a:r>
          </a:p>
        </p:txBody>
      </p:sp>
      <p:grpSp>
        <p:nvGrpSpPr>
          <p:cNvPr name="Group 8" id="8"/>
          <p:cNvGrpSpPr/>
          <p:nvPr/>
        </p:nvGrpSpPr>
        <p:grpSpPr>
          <a:xfrm rot="0">
            <a:off x="16155423" y="-407369"/>
            <a:ext cx="2929715" cy="3409123"/>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4189438" y="406812"/>
            <a:ext cx="1530342" cy="1780761"/>
            <a:chOff x="0" y="0"/>
            <a:chExt cx="698500" cy="812800"/>
          </a:xfrm>
        </p:grpSpPr>
        <p:sp>
          <p:nvSpPr>
            <p:cNvPr name="Freeform 12" id="12"/>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3" id="13"/>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4" id="1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6155423" y="9092729"/>
            <a:ext cx="3338390" cy="3344471"/>
          </a:xfrm>
          <a:prstGeom prst="rect">
            <a:avLst/>
          </a:prstGeom>
        </p:spPr>
      </p:pic>
      <p:pic>
        <p:nvPicPr>
          <p:cNvPr name="Picture 15" id="15"/>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2312914">
            <a:off x="-1910548" y="3620227"/>
            <a:ext cx="3209938" cy="3678054"/>
          </a:xfrm>
          <a:prstGeom prst="rect">
            <a:avLst/>
          </a:prstGeom>
        </p:spPr>
      </p:pic>
      <p:pic>
        <p:nvPicPr>
          <p:cNvPr name="Picture 16" id="16"/>
          <p:cNvPicPr>
            <a:picLocks noChangeAspect="true"/>
          </p:cNvPicPr>
          <p:nvPr/>
        </p:nvPicPr>
        <p:blipFill>
          <a:blip r:embed="rId7"/>
          <a:srcRect l="0" t="0" r="0" b="0"/>
          <a:stretch>
            <a:fillRect/>
          </a:stretch>
        </p:blipFill>
        <p:spPr>
          <a:xfrm flipH="false" flipV="false" rot="0">
            <a:off x="12357274" y="213590"/>
            <a:ext cx="1142577" cy="1142577"/>
          </a:xfrm>
          <a:prstGeom prst="rect">
            <a:avLst/>
          </a:prstGeom>
        </p:spPr>
      </p:pic>
      <p:sp>
        <p:nvSpPr>
          <p:cNvPr name="TextBox 17" id="17"/>
          <p:cNvSpPr txBox="true"/>
          <p:nvPr/>
        </p:nvSpPr>
        <p:spPr>
          <a:xfrm rot="0">
            <a:off x="7925961" y="5088268"/>
            <a:ext cx="6872495" cy="448310"/>
          </a:xfrm>
          <a:prstGeom prst="rect">
            <a:avLst/>
          </a:prstGeom>
        </p:spPr>
        <p:txBody>
          <a:bodyPr anchor="t" rtlCol="false" tIns="0" lIns="0" bIns="0" rIns="0">
            <a:spAutoFit/>
          </a:bodyPr>
          <a:lstStyle/>
          <a:p>
            <a:pPr>
              <a:lnSpc>
                <a:spcPts val="3640"/>
              </a:lnSpc>
            </a:pPr>
            <a:r>
              <a:rPr lang="en-US" sz="2600">
                <a:solidFill>
                  <a:srgbClr val="000000"/>
                </a:solidFill>
                <a:latin typeface="Roboto"/>
              </a:rPr>
              <a:t>CHƯƠNG 1: KHẢO SÁT, XÁC ĐỊNH HỆ THỐNG</a:t>
            </a:r>
          </a:p>
        </p:txBody>
      </p:sp>
      <p:sp>
        <p:nvSpPr>
          <p:cNvPr name="TextBox 18" id="18"/>
          <p:cNvSpPr txBox="true"/>
          <p:nvPr/>
        </p:nvSpPr>
        <p:spPr>
          <a:xfrm rot="0">
            <a:off x="555949" y="602951"/>
            <a:ext cx="2749596"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sp>
        <p:nvSpPr>
          <p:cNvPr name="TextBox 19" id="19"/>
          <p:cNvSpPr txBox="true"/>
          <p:nvPr/>
        </p:nvSpPr>
        <p:spPr>
          <a:xfrm rot="0">
            <a:off x="7925961" y="5700915"/>
            <a:ext cx="6872495" cy="448310"/>
          </a:xfrm>
          <a:prstGeom prst="rect">
            <a:avLst/>
          </a:prstGeom>
        </p:spPr>
        <p:txBody>
          <a:bodyPr anchor="t" rtlCol="false" tIns="0" lIns="0" bIns="0" rIns="0">
            <a:spAutoFit/>
          </a:bodyPr>
          <a:lstStyle/>
          <a:p>
            <a:pPr>
              <a:lnSpc>
                <a:spcPts val="3640"/>
              </a:lnSpc>
            </a:pPr>
            <a:r>
              <a:rPr lang="en-US" sz="2600">
                <a:solidFill>
                  <a:srgbClr val="000000"/>
                </a:solidFill>
                <a:latin typeface="Roboto"/>
              </a:rPr>
              <a:t>CHƯƠNG 2 : PHÂN TÍCH THIẾT KẾ HỆ THỐNG</a:t>
            </a:r>
          </a:p>
        </p:txBody>
      </p:sp>
      <p:sp>
        <p:nvSpPr>
          <p:cNvPr name="TextBox 20" id="20"/>
          <p:cNvSpPr txBox="true"/>
          <p:nvPr/>
        </p:nvSpPr>
        <p:spPr>
          <a:xfrm rot="0">
            <a:off x="7925961" y="6311150"/>
            <a:ext cx="6872495" cy="905510"/>
          </a:xfrm>
          <a:prstGeom prst="rect">
            <a:avLst/>
          </a:prstGeom>
        </p:spPr>
        <p:txBody>
          <a:bodyPr anchor="t" rtlCol="false" tIns="0" lIns="0" bIns="0" rIns="0">
            <a:spAutoFit/>
          </a:bodyPr>
          <a:lstStyle/>
          <a:p>
            <a:pPr>
              <a:lnSpc>
                <a:spcPts val="3640"/>
              </a:lnSpc>
            </a:pPr>
            <a:r>
              <a:rPr lang="en-US" sz="2600">
                <a:solidFill>
                  <a:srgbClr val="000000"/>
                </a:solidFill>
                <a:latin typeface="Roboto"/>
              </a:rPr>
              <a:t>CHƯƠNG 3 : XÂY DỰNG VÀ TRIỂN KHAI HỆ                                  WEBSITE TOCOCLOTHES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16046275" y="8283023"/>
            <a:ext cx="1752128" cy="2038840"/>
            <a:chOff x="0" y="0"/>
            <a:chExt cx="698500" cy="812800"/>
          </a:xfrm>
        </p:grpSpPr>
        <p:sp>
          <p:nvSpPr>
            <p:cNvPr name="Freeform 3" id="3"/>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4" id="4"/>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7308805" y="7287397"/>
            <a:ext cx="979195" cy="1139427"/>
            <a:chOff x="0" y="0"/>
            <a:chExt cx="698500" cy="812800"/>
          </a:xfrm>
        </p:grpSpPr>
        <p:sp>
          <p:nvSpPr>
            <p:cNvPr name="Freeform 6" id="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7" id="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8" id="8"/>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4329635" y="208902"/>
            <a:ext cx="1122812" cy="1122812"/>
          </a:xfrm>
          <a:prstGeom prst="rect">
            <a:avLst/>
          </a:prstGeom>
        </p:spPr>
      </p:pic>
      <p:pic>
        <p:nvPicPr>
          <p:cNvPr name="Picture 9" id="9"/>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979989" y="8264463"/>
            <a:ext cx="4275117" cy="4114800"/>
          </a:xfrm>
          <a:prstGeom prst="rect">
            <a:avLst/>
          </a:prstGeom>
        </p:spPr>
      </p:pic>
      <p:sp>
        <p:nvSpPr>
          <p:cNvPr name="TextBox 10" id="10"/>
          <p:cNvSpPr txBox="true"/>
          <p:nvPr/>
        </p:nvSpPr>
        <p:spPr>
          <a:xfrm rot="0">
            <a:off x="2686247" y="1465063"/>
            <a:ext cx="13554532" cy="881175"/>
          </a:xfrm>
          <a:prstGeom prst="rect">
            <a:avLst/>
          </a:prstGeom>
        </p:spPr>
        <p:txBody>
          <a:bodyPr anchor="t" rtlCol="false" tIns="0" lIns="0" bIns="0" rIns="0">
            <a:spAutoFit/>
          </a:bodyPr>
          <a:lstStyle/>
          <a:p>
            <a:pPr algn="ctr">
              <a:lnSpc>
                <a:spcPts val="6676"/>
              </a:lnSpc>
            </a:pPr>
            <a:r>
              <a:rPr lang="en-US" sz="6676">
                <a:solidFill>
                  <a:srgbClr val="000000"/>
                </a:solidFill>
                <a:latin typeface="Muli Bold Bold"/>
              </a:rPr>
              <a:t>KHẢO SÁT,XÁC ĐỊNH YÊU CẦU</a:t>
            </a:r>
          </a:p>
        </p:txBody>
      </p:sp>
      <p:sp>
        <p:nvSpPr>
          <p:cNvPr name="TextBox 11" id="11"/>
          <p:cNvSpPr txBox="true"/>
          <p:nvPr/>
        </p:nvSpPr>
        <p:spPr>
          <a:xfrm rot="0">
            <a:off x="-47625" y="3041564"/>
            <a:ext cx="4009960" cy="530225"/>
          </a:xfrm>
          <a:prstGeom prst="rect">
            <a:avLst/>
          </a:prstGeom>
        </p:spPr>
        <p:txBody>
          <a:bodyPr anchor="t" rtlCol="false" tIns="0" lIns="0" bIns="0" rIns="0">
            <a:spAutoFit/>
          </a:bodyPr>
          <a:lstStyle/>
          <a:p>
            <a:pPr algn="ctr">
              <a:lnSpc>
                <a:spcPts val="3999"/>
              </a:lnSpc>
            </a:pPr>
            <a:r>
              <a:rPr lang="en-US" sz="3999">
                <a:solidFill>
                  <a:srgbClr val="000000"/>
                </a:solidFill>
                <a:latin typeface="Muli Bold"/>
              </a:rPr>
              <a:t>MỤC ĐÍCH</a:t>
            </a:r>
          </a:p>
        </p:txBody>
      </p:sp>
      <p:sp>
        <p:nvSpPr>
          <p:cNvPr name="TextBox 12" id="12"/>
          <p:cNvSpPr txBox="true"/>
          <p:nvPr/>
        </p:nvSpPr>
        <p:spPr>
          <a:xfrm rot="0">
            <a:off x="4119530" y="2889164"/>
            <a:ext cx="13788442" cy="2133600"/>
          </a:xfrm>
          <a:prstGeom prst="rect">
            <a:avLst/>
          </a:prstGeom>
        </p:spPr>
        <p:txBody>
          <a:bodyPr anchor="t" rtlCol="false" tIns="0" lIns="0" bIns="0" rIns="0">
            <a:spAutoFit/>
          </a:bodyPr>
          <a:lstStyle/>
          <a:p>
            <a:pPr>
              <a:lnSpc>
                <a:spcPts val="4200"/>
              </a:lnSpc>
            </a:pPr>
            <a:r>
              <a:rPr lang="en-US" sz="3000">
                <a:solidFill>
                  <a:srgbClr val="A5593C"/>
                </a:solidFill>
                <a:latin typeface="Roboto"/>
              </a:rPr>
              <a:t>Giai đoạn này tập trung vào việc thu thập các thông tin, tài liệu liên quan tới cấu trúc của hệ thống và các hoạt động của hệ thống nhằm xác định một số vấn đề trước khi bắt đầu xây dựng, phát triển một dự án.</a:t>
            </a:r>
          </a:p>
          <a:p>
            <a:pPr>
              <a:lnSpc>
                <a:spcPts val="4200"/>
              </a:lnSpc>
            </a:pPr>
          </a:p>
        </p:txBody>
      </p:sp>
      <p:sp>
        <p:nvSpPr>
          <p:cNvPr name="TextBox 13" id="13"/>
          <p:cNvSpPr txBox="true"/>
          <p:nvPr/>
        </p:nvSpPr>
        <p:spPr>
          <a:xfrm rot="0">
            <a:off x="4119530" y="5190110"/>
            <a:ext cx="14007582" cy="2667000"/>
          </a:xfrm>
          <a:prstGeom prst="rect">
            <a:avLst/>
          </a:prstGeom>
        </p:spPr>
        <p:txBody>
          <a:bodyPr anchor="t" rtlCol="false" tIns="0" lIns="0" bIns="0" rIns="0">
            <a:spAutoFit/>
          </a:bodyPr>
          <a:lstStyle/>
          <a:p>
            <a:pPr>
              <a:lnSpc>
                <a:spcPts val="4200"/>
              </a:lnSpc>
            </a:pPr>
            <a:r>
              <a:rPr lang="en-US" sz="3000">
                <a:solidFill>
                  <a:srgbClr val="A5593C"/>
                </a:solidFill>
                <a:latin typeface="Roboto"/>
              </a:rPr>
              <a:t>Phục vụ cho các cửa hàng bán quần áo có nhu cầu bán hàng qua hình thức Online-Shop và cho các nhà sản xuất muốn giới thiệu, muốn quảng bá sản phẩm của mình tới người tiêu dùng thông qua các cửa hàng quần áo.</a:t>
            </a:r>
          </a:p>
          <a:p>
            <a:pPr>
              <a:lnSpc>
                <a:spcPts val="4200"/>
              </a:lnSpc>
            </a:pPr>
          </a:p>
          <a:p>
            <a:pPr>
              <a:lnSpc>
                <a:spcPts val="4200"/>
              </a:lnSpc>
            </a:pPr>
          </a:p>
        </p:txBody>
      </p:sp>
      <p:sp>
        <p:nvSpPr>
          <p:cNvPr name="TextBox 14" id="14"/>
          <p:cNvSpPr txBox="true"/>
          <p:nvPr/>
        </p:nvSpPr>
        <p:spPr>
          <a:xfrm rot="0">
            <a:off x="4059465" y="7588624"/>
            <a:ext cx="13249340" cy="1600200"/>
          </a:xfrm>
          <a:prstGeom prst="rect">
            <a:avLst/>
          </a:prstGeom>
        </p:spPr>
        <p:txBody>
          <a:bodyPr anchor="t" rtlCol="false" tIns="0" lIns="0" bIns="0" rIns="0">
            <a:spAutoFit/>
          </a:bodyPr>
          <a:lstStyle/>
          <a:p>
            <a:pPr>
              <a:lnSpc>
                <a:spcPts val="4200"/>
              </a:lnSpc>
            </a:pPr>
            <a:r>
              <a:rPr lang="en-US" sz="3000">
                <a:solidFill>
                  <a:srgbClr val="A5593C"/>
                </a:solidFill>
                <a:latin typeface="Roboto"/>
              </a:rPr>
              <a:t>Địa điểm khảo sát: Các trang web bán hàng trên internet như yodyclothes, monoshop, Fmstyles.</a:t>
            </a:r>
          </a:p>
          <a:p>
            <a:pPr>
              <a:lnSpc>
                <a:spcPts val="4200"/>
              </a:lnSpc>
            </a:pPr>
          </a:p>
        </p:txBody>
      </p:sp>
      <p:sp>
        <p:nvSpPr>
          <p:cNvPr name="AutoShape 15" id="15"/>
          <p:cNvSpPr/>
          <p:nvPr/>
        </p:nvSpPr>
        <p:spPr>
          <a:xfrm rot="0">
            <a:off x="5286828" y="4802188"/>
            <a:ext cx="10432952" cy="0"/>
          </a:xfrm>
          <a:prstGeom prst="line">
            <a:avLst/>
          </a:prstGeom>
          <a:ln cap="flat" w="38100">
            <a:solidFill>
              <a:srgbClr val="000000"/>
            </a:solidFill>
            <a:prstDash val="solid"/>
            <a:headEnd type="none" len="sm" w="sm"/>
            <a:tailEnd type="none" len="sm" w="sm"/>
          </a:ln>
        </p:spPr>
      </p:sp>
      <p:sp>
        <p:nvSpPr>
          <p:cNvPr name="AutoShape 16" id="16"/>
          <p:cNvSpPr/>
          <p:nvPr/>
        </p:nvSpPr>
        <p:spPr>
          <a:xfrm rot="0">
            <a:off x="5286828" y="9283393"/>
            <a:ext cx="10432952" cy="0"/>
          </a:xfrm>
          <a:prstGeom prst="line">
            <a:avLst/>
          </a:prstGeom>
          <a:ln cap="flat" w="38100">
            <a:solidFill>
              <a:srgbClr val="000000"/>
            </a:solidFill>
            <a:prstDash val="solid"/>
            <a:headEnd type="none" len="sm" w="sm"/>
            <a:tailEnd type="none" len="sm" w="sm"/>
          </a:ln>
        </p:spPr>
      </p:sp>
      <p:sp>
        <p:nvSpPr>
          <p:cNvPr name="AutoShape 17" id="17"/>
          <p:cNvSpPr/>
          <p:nvPr/>
        </p:nvSpPr>
        <p:spPr>
          <a:xfrm rot="0">
            <a:off x="5286828" y="7314677"/>
            <a:ext cx="10432952" cy="0"/>
          </a:xfrm>
          <a:prstGeom prst="line">
            <a:avLst/>
          </a:prstGeom>
          <a:ln cap="flat" w="38100">
            <a:solidFill>
              <a:srgbClr val="000000"/>
            </a:solidFill>
            <a:prstDash val="solid"/>
            <a:headEnd type="none" len="sm" w="sm"/>
            <a:tailEnd type="none" len="sm" w="sm"/>
          </a:ln>
        </p:spPr>
      </p:sp>
      <p:pic>
        <p:nvPicPr>
          <p:cNvPr name="Picture 18" id="18"/>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2700000">
            <a:off x="16221993" y="-1028700"/>
            <a:ext cx="3591098" cy="4114800"/>
          </a:xfrm>
          <a:prstGeom prst="rect">
            <a:avLst/>
          </a:prstGeom>
        </p:spPr>
      </p:pic>
      <p:sp>
        <p:nvSpPr>
          <p:cNvPr name="TextBox 19" id="19"/>
          <p:cNvSpPr txBox="true"/>
          <p:nvPr/>
        </p:nvSpPr>
        <p:spPr>
          <a:xfrm rot="0">
            <a:off x="531623" y="396359"/>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pic>
        <p:nvPicPr>
          <p:cNvPr name="Picture 20" id="20"/>
          <p:cNvPicPr>
            <a:picLocks noChangeAspect="true"/>
          </p:cNvPicPr>
          <p:nvPr/>
        </p:nvPicPr>
        <p:blipFill>
          <a:blip r:embed="rId8"/>
          <a:srcRect l="0" t="0" r="0" b="0"/>
          <a:stretch>
            <a:fillRect/>
          </a:stretch>
        </p:blipFill>
        <p:spPr>
          <a:xfrm flipH="false" flipV="false" rot="0">
            <a:off x="14150518" y="141300"/>
            <a:ext cx="1142577" cy="1142577"/>
          </a:xfrm>
          <a:prstGeom prst="rect">
            <a:avLst/>
          </a:prstGeom>
        </p:spPr>
      </p:pic>
      <p:sp>
        <p:nvSpPr>
          <p:cNvPr name="TextBox 21" id="21"/>
          <p:cNvSpPr txBox="true"/>
          <p:nvPr/>
        </p:nvSpPr>
        <p:spPr>
          <a:xfrm rot="0">
            <a:off x="-47625" y="5342510"/>
            <a:ext cx="4009960" cy="530225"/>
          </a:xfrm>
          <a:prstGeom prst="rect">
            <a:avLst/>
          </a:prstGeom>
        </p:spPr>
        <p:txBody>
          <a:bodyPr anchor="t" rtlCol="false" tIns="0" lIns="0" bIns="0" rIns="0">
            <a:spAutoFit/>
          </a:bodyPr>
          <a:lstStyle/>
          <a:p>
            <a:pPr algn="ctr">
              <a:lnSpc>
                <a:spcPts val="3999"/>
              </a:lnSpc>
            </a:pPr>
            <a:r>
              <a:rPr lang="en-US" sz="3999">
                <a:solidFill>
                  <a:srgbClr val="000000"/>
                </a:solidFill>
                <a:latin typeface="Muli Bold"/>
              </a:rPr>
              <a:t>PHẠM VI </a:t>
            </a:r>
          </a:p>
        </p:txBody>
      </p:sp>
      <p:sp>
        <p:nvSpPr>
          <p:cNvPr name="TextBox 22" id="22"/>
          <p:cNvSpPr txBox="true"/>
          <p:nvPr/>
        </p:nvSpPr>
        <p:spPr>
          <a:xfrm rot="0">
            <a:off x="-47625" y="7780337"/>
            <a:ext cx="4009960" cy="530225"/>
          </a:xfrm>
          <a:prstGeom prst="rect">
            <a:avLst/>
          </a:prstGeom>
        </p:spPr>
        <p:txBody>
          <a:bodyPr anchor="t" rtlCol="false" tIns="0" lIns="0" bIns="0" rIns="0">
            <a:spAutoFit/>
          </a:bodyPr>
          <a:lstStyle/>
          <a:p>
            <a:pPr algn="ctr">
              <a:lnSpc>
                <a:spcPts val="3999"/>
              </a:lnSpc>
            </a:pPr>
            <a:r>
              <a:rPr lang="en-US" sz="3999">
                <a:solidFill>
                  <a:srgbClr val="000000"/>
                </a:solidFill>
                <a:latin typeface="Muli Bold"/>
              </a:rPr>
              <a:t>ĐỊA ĐIỂM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865116" y="7200900"/>
            <a:ext cx="4275117" cy="4114800"/>
          </a:xfrm>
          <a:prstGeom prst="rect">
            <a:avLst/>
          </a:prstGeom>
        </p:spPr>
      </p:pic>
      <p:grpSp>
        <p:nvGrpSpPr>
          <p:cNvPr name="Group 3" id="3"/>
          <p:cNvGrpSpPr/>
          <p:nvPr/>
        </p:nvGrpSpPr>
        <p:grpSpPr>
          <a:xfrm rot="0">
            <a:off x="17065754" y="3554548"/>
            <a:ext cx="1028700" cy="1197033"/>
            <a:chOff x="0" y="0"/>
            <a:chExt cx="698500" cy="812800"/>
          </a:xfrm>
        </p:grpSpPr>
        <p:sp>
          <p:nvSpPr>
            <p:cNvPr name="Freeform 4" id="4"/>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5" id="5"/>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6115247" y="4957177"/>
            <a:ext cx="2929715" cy="3117290"/>
            <a:chOff x="0" y="0"/>
            <a:chExt cx="698500" cy="743221"/>
          </a:xfrm>
        </p:grpSpPr>
        <p:sp>
          <p:nvSpPr>
            <p:cNvPr name="Freeform 7" id="7"/>
            <p:cNvSpPr/>
            <p:nvPr/>
          </p:nvSpPr>
          <p:spPr>
            <a:xfrm>
              <a:off x="0" y="0"/>
              <a:ext cx="698500" cy="743221"/>
            </a:xfrm>
            <a:custGeom>
              <a:avLst/>
              <a:gdLst/>
              <a:ahLst/>
              <a:cxnLst/>
              <a:rect r="r" b="b" t="t" l="l"/>
              <a:pathLst>
                <a:path h="743221" w="698500">
                  <a:moveTo>
                    <a:pt x="349250" y="0"/>
                  </a:moveTo>
                  <a:lnTo>
                    <a:pt x="698500" y="203200"/>
                  </a:lnTo>
                  <a:lnTo>
                    <a:pt x="698500" y="540021"/>
                  </a:lnTo>
                  <a:lnTo>
                    <a:pt x="349250" y="743221"/>
                  </a:lnTo>
                  <a:lnTo>
                    <a:pt x="0" y="540021"/>
                  </a:lnTo>
                  <a:lnTo>
                    <a:pt x="0" y="203200"/>
                  </a:lnTo>
                  <a:lnTo>
                    <a:pt x="349250" y="0"/>
                  </a:lnTo>
                  <a:close/>
                </a:path>
              </a:pathLst>
            </a:custGeom>
            <a:solidFill>
              <a:srgbClr val="000000"/>
            </a:solidFill>
          </p:spPr>
        </p:sp>
        <p:sp>
          <p:nvSpPr>
            <p:cNvPr name="TextBox 8" id="8"/>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5579196" y="7492633"/>
            <a:ext cx="1369867" cy="1594027"/>
            <a:chOff x="0" y="0"/>
            <a:chExt cx="698500" cy="812800"/>
          </a:xfrm>
        </p:grpSpPr>
        <p:sp>
          <p:nvSpPr>
            <p:cNvPr name="Freeform 10" id="10"/>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2562398" y="-1391644"/>
            <a:ext cx="3591098" cy="4114800"/>
          </a:xfrm>
          <a:prstGeom prst="rect">
            <a:avLst/>
          </a:prstGeom>
        </p:spPr>
      </p:pic>
      <p:sp>
        <p:nvSpPr>
          <p:cNvPr name="TextBox 13" id="13"/>
          <p:cNvSpPr txBox="true"/>
          <p:nvPr/>
        </p:nvSpPr>
        <p:spPr>
          <a:xfrm rot="0">
            <a:off x="2873612" y="1123950"/>
            <a:ext cx="11663150"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a:rPr>
              <a:t>QUY TRÌNH NGHIỆP VỤ</a:t>
            </a:r>
          </a:p>
        </p:txBody>
      </p:sp>
      <p:sp>
        <p:nvSpPr>
          <p:cNvPr name="TextBox 14" id="14"/>
          <p:cNvSpPr txBox="true"/>
          <p:nvPr/>
        </p:nvSpPr>
        <p:spPr>
          <a:xfrm rot="0">
            <a:off x="272443" y="2240834"/>
            <a:ext cx="17822011" cy="1600200"/>
          </a:xfrm>
          <a:prstGeom prst="rect">
            <a:avLst/>
          </a:prstGeom>
        </p:spPr>
        <p:txBody>
          <a:bodyPr anchor="t" rtlCol="false" tIns="0" lIns="0" bIns="0" rIns="0">
            <a:spAutoFit/>
          </a:bodyPr>
          <a:lstStyle/>
          <a:p>
            <a:pPr algn="ctr">
              <a:lnSpc>
                <a:spcPts val="4200"/>
              </a:lnSpc>
            </a:pPr>
            <a:r>
              <a:rPr lang="en-US" sz="3000" spc="150">
                <a:solidFill>
                  <a:srgbClr val="A5593C"/>
                </a:solidFill>
                <a:latin typeface="Roboto"/>
              </a:rPr>
              <a:t>Administrator sẽ thêm sản phẩm mới đi kèm các thông số như số tiền, size, thông tin của mẫu quần áo đấy, tình trạng, số lượng và có áp dụng chương trình giảm giá hay không.</a:t>
            </a:r>
          </a:p>
          <a:p>
            <a:pPr algn="ctr">
              <a:lnSpc>
                <a:spcPts val="4200"/>
              </a:lnSpc>
            </a:pPr>
          </a:p>
        </p:txBody>
      </p:sp>
      <p:sp>
        <p:nvSpPr>
          <p:cNvPr name="TextBox 15" id="15"/>
          <p:cNvSpPr txBox="true"/>
          <p:nvPr/>
        </p:nvSpPr>
        <p:spPr>
          <a:xfrm rot="0">
            <a:off x="1028700" y="483829"/>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pic>
        <p:nvPicPr>
          <p:cNvPr name="Picture 16" id="16"/>
          <p:cNvPicPr>
            <a:picLocks noChangeAspect="true"/>
          </p:cNvPicPr>
          <p:nvPr/>
        </p:nvPicPr>
        <p:blipFill>
          <a:blip r:embed="rId6"/>
          <a:srcRect l="0" t="0" r="0" b="0"/>
          <a:stretch>
            <a:fillRect/>
          </a:stretch>
        </p:blipFill>
        <p:spPr>
          <a:xfrm flipH="false" flipV="false" rot="0">
            <a:off x="14972669" y="591713"/>
            <a:ext cx="1142577" cy="1142577"/>
          </a:xfrm>
          <a:prstGeom prst="rect">
            <a:avLst/>
          </a:prstGeom>
        </p:spPr>
      </p:pic>
      <p:sp>
        <p:nvSpPr>
          <p:cNvPr name="TextBox 17" id="17"/>
          <p:cNvSpPr txBox="true"/>
          <p:nvPr/>
        </p:nvSpPr>
        <p:spPr>
          <a:xfrm rot="0">
            <a:off x="232994" y="3478348"/>
            <a:ext cx="15882252" cy="3733800"/>
          </a:xfrm>
          <a:prstGeom prst="rect">
            <a:avLst/>
          </a:prstGeom>
        </p:spPr>
        <p:txBody>
          <a:bodyPr anchor="t" rtlCol="false" tIns="0" lIns="0" bIns="0" rIns="0">
            <a:spAutoFit/>
          </a:bodyPr>
          <a:lstStyle/>
          <a:p>
            <a:pPr algn="ctr">
              <a:lnSpc>
                <a:spcPts val="4200"/>
              </a:lnSpc>
            </a:pPr>
            <a:r>
              <a:rPr lang="en-US" sz="3000" spc="150">
                <a:solidFill>
                  <a:srgbClr val="A5593C"/>
                </a:solidFill>
                <a:latin typeface="Roboto"/>
              </a:rPr>
              <a:t>Khách hàng có nhu cầu mua hàng sẽ truy cập vào ToCoClothes.com và thấy được những danh mục sản phẩm ví dụ như: Quần áo mới, hoặc outfit mùa đông hay chình trình “Deal Of The Day” hay Gợi ý mua gì hôm nay được tạo bởi đội ngũ của ToCoClothes, khách hàng đã chọn được sản phẩm mình mong muốn thì có thể trực tiếp thanh toán dưới hình thức online hoặc có thể thêm vào chức năng giỏ hàng để lưu lại những sản phẩm mà khách hàng muốn mua.</a:t>
            </a:r>
          </a:p>
          <a:p>
            <a:pPr algn="ctr">
              <a:lnSpc>
                <a:spcPts val="4200"/>
              </a:lnSpc>
            </a:pPr>
          </a:p>
        </p:txBody>
      </p:sp>
      <p:sp>
        <p:nvSpPr>
          <p:cNvPr name="TextBox 18" id="18"/>
          <p:cNvSpPr txBox="true"/>
          <p:nvPr/>
        </p:nvSpPr>
        <p:spPr>
          <a:xfrm rot="0">
            <a:off x="2212202" y="6702867"/>
            <a:ext cx="13331756" cy="2667000"/>
          </a:xfrm>
          <a:prstGeom prst="rect">
            <a:avLst/>
          </a:prstGeom>
        </p:spPr>
        <p:txBody>
          <a:bodyPr anchor="t" rtlCol="false" tIns="0" lIns="0" bIns="0" rIns="0">
            <a:spAutoFit/>
          </a:bodyPr>
          <a:lstStyle/>
          <a:p>
            <a:pPr algn="ctr">
              <a:lnSpc>
                <a:spcPts val="4200"/>
              </a:lnSpc>
            </a:pPr>
            <a:r>
              <a:rPr lang="en-US" sz="3000" spc="150">
                <a:solidFill>
                  <a:srgbClr val="A5593C"/>
                </a:solidFill>
                <a:latin typeface="Roboto"/>
              </a:rPr>
              <a:t>Khách hàng có 2 lựa chọn thanh toán có thể thanh toán khi nhận hàng hoặc thanh toán trực tuyến lúc đặt hàng. Và điền những thông tin cần thiết vào Form như Tên, số điện thoại, địa chỉ và check lại sản phẩm đã chọn xem đúng mẫu mã size chưa</a:t>
            </a:r>
          </a:p>
          <a:p>
            <a:pPr algn="ctr">
              <a:lnSpc>
                <a:spcPts val="420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1800337" y="3618429"/>
            <a:ext cx="4264270" cy="4279273"/>
            <a:chOff x="0" y="0"/>
            <a:chExt cx="1123100" cy="1127051"/>
          </a:xfrm>
        </p:grpSpPr>
        <p:sp>
          <p:nvSpPr>
            <p:cNvPr name="Freeform 3" id="3"/>
            <p:cNvSpPr/>
            <p:nvPr/>
          </p:nvSpPr>
          <p:spPr>
            <a:xfrm>
              <a:off x="0" y="0"/>
              <a:ext cx="1123100" cy="1127051"/>
            </a:xfrm>
            <a:custGeom>
              <a:avLst/>
              <a:gdLst/>
              <a:ahLst/>
              <a:cxnLst/>
              <a:rect r="r" b="b" t="t" l="l"/>
              <a:pathLst>
                <a:path h="1127051" w="1123100">
                  <a:moveTo>
                    <a:pt x="0" y="0"/>
                  </a:moveTo>
                  <a:lnTo>
                    <a:pt x="1123100" y="0"/>
                  </a:lnTo>
                  <a:lnTo>
                    <a:pt x="1123100" y="1127051"/>
                  </a:lnTo>
                  <a:lnTo>
                    <a:pt x="0" y="1127051"/>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true" rot="8233617">
            <a:off x="3448012" y="2448679"/>
            <a:ext cx="1393109" cy="595238"/>
          </a:xfrm>
          <a:prstGeom prst="rect">
            <a:avLst/>
          </a:prstGeom>
        </p:spPr>
      </p:pic>
      <p:sp>
        <p:nvSpPr>
          <p:cNvPr name="TextBox 6" id="6"/>
          <p:cNvSpPr txBox="true"/>
          <p:nvPr/>
        </p:nvSpPr>
        <p:spPr>
          <a:xfrm rot="0">
            <a:off x="6662520" y="2705100"/>
            <a:ext cx="9355128" cy="419100"/>
          </a:xfrm>
          <a:prstGeom prst="rect">
            <a:avLst/>
          </a:prstGeom>
        </p:spPr>
        <p:txBody>
          <a:bodyPr anchor="t" rtlCol="false" tIns="0" lIns="0" bIns="0" rIns="0">
            <a:spAutoFit/>
          </a:bodyPr>
          <a:lstStyle/>
          <a:p>
            <a:pPr>
              <a:lnSpc>
                <a:spcPts val="3000"/>
              </a:lnSpc>
            </a:pPr>
            <a:r>
              <a:rPr lang="en-US" sz="3000">
                <a:solidFill>
                  <a:srgbClr val="000000"/>
                </a:solidFill>
                <a:latin typeface="Roboto"/>
              </a:rPr>
              <a:t>YÊU CẦU CHUNG VỀ HỆ THỐNG</a:t>
            </a:r>
          </a:p>
        </p:txBody>
      </p:sp>
      <p:sp>
        <p:nvSpPr>
          <p:cNvPr name="TextBox 7" id="7"/>
          <p:cNvSpPr txBox="true"/>
          <p:nvPr/>
        </p:nvSpPr>
        <p:spPr>
          <a:xfrm rot="0">
            <a:off x="4316826" y="1213428"/>
            <a:ext cx="10493966" cy="660400"/>
          </a:xfrm>
          <a:prstGeom prst="rect">
            <a:avLst/>
          </a:prstGeom>
        </p:spPr>
        <p:txBody>
          <a:bodyPr anchor="t" rtlCol="false" tIns="0" lIns="0" bIns="0" rIns="0">
            <a:spAutoFit/>
          </a:bodyPr>
          <a:lstStyle/>
          <a:p>
            <a:pPr>
              <a:lnSpc>
                <a:spcPts val="5000"/>
              </a:lnSpc>
            </a:pPr>
            <a:r>
              <a:rPr lang="en-US" sz="5000">
                <a:solidFill>
                  <a:srgbClr val="000000"/>
                </a:solidFill>
                <a:latin typeface="Muli Bold Bold"/>
              </a:rPr>
              <a:t>XÁC ĐỊNH YÊU CẦU NGHIỆP VỤ</a:t>
            </a:r>
          </a:p>
        </p:txBody>
      </p:sp>
      <p:grpSp>
        <p:nvGrpSpPr>
          <p:cNvPr name="Group 8" id="8"/>
          <p:cNvGrpSpPr/>
          <p:nvPr/>
        </p:nvGrpSpPr>
        <p:grpSpPr>
          <a:xfrm rot="0">
            <a:off x="17006032" y="3441665"/>
            <a:ext cx="857680" cy="998027"/>
            <a:chOff x="0" y="0"/>
            <a:chExt cx="698500" cy="812800"/>
          </a:xfrm>
        </p:grpSpPr>
        <p:sp>
          <p:nvSpPr>
            <p:cNvPr name="Freeform 9" id="9"/>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10" id="10"/>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5588809" y="294221"/>
            <a:ext cx="857680" cy="998027"/>
            <a:chOff x="0" y="0"/>
            <a:chExt cx="698500" cy="812800"/>
          </a:xfrm>
        </p:grpSpPr>
        <p:sp>
          <p:nvSpPr>
            <p:cNvPr name="Freeform 12" id="12"/>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13" id="13"/>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5942307" y="1174703"/>
            <a:ext cx="2046057" cy="2177055"/>
            <a:chOff x="0" y="0"/>
            <a:chExt cx="698500" cy="743221"/>
          </a:xfrm>
        </p:grpSpPr>
        <p:sp>
          <p:nvSpPr>
            <p:cNvPr name="Freeform 15" id="15"/>
            <p:cNvSpPr/>
            <p:nvPr/>
          </p:nvSpPr>
          <p:spPr>
            <a:xfrm>
              <a:off x="0" y="0"/>
              <a:ext cx="698500" cy="743221"/>
            </a:xfrm>
            <a:custGeom>
              <a:avLst/>
              <a:gdLst/>
              <a:ahLst/>
              <a:cxnLst/>
              <a:rect r="r" b="b" t="t" l="l"/>
              <a:pathLst>
                <a:path h="743221" w="698500">
                  <a:moveTo>
                    <a:pt x="349250" y="0"/>
                  </a:moveTo>
                  <a:lnTo>
                    <a:pt x="698500" y="203200"/>
                  </a:lnTo>
                  <a:lnTo>
                    <a:pt x="698500" y="540021"/>
                  </a:lnTo>
                  <a:lnTo>
                    <a:pt x="349250" y="743221"/>
                  </a:lnTo>
                  <a:lnTo>
                    <a:pt x="0" y="540021"/>
                  </a:lnTo>
                  <a:lnTo>
                    <a:pt x="0" y="203200"/>
                  </a:lnTo>
                  <a:lnTo>
                    <a:pt x="349250" y="0"/>
                  </a:lnTo>
                  <a:close/>
                </a:path>
              </a:pathLst>
            </a:custGeom>
            <a:solidFill>
              <a:srgbClr val="000000"/>
            </a:solidFill>
          </p:spPr>
        </p:sp>
        <p:sp>
          <p:nvSpPr>
            <p:cNvPr name="TextBox 16" id="16"/>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pic>
        <p:nvPicPr>
          <p:cNvPr name="Picture 17" id="17"/>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2137558" y="-2778752"/>
            <a:ext cx="4275117" cy="4114800"/>
          </a:xfrm>
          <a:prstGeom prst="rect">
            <a:avLst/>
          </a:prstGeom>
        </p:spPr>
      </p:pic>
      <p:sp>
        <p:nvSpPr>
          <p:cNvPr name="TextBox 18" id="18"/>
          <p:cNvSpPr txBox="true"/>
          <p:nvPr/>
        </p:nvSpPr>
        <p:spPr>
          <a:xfrm rot="0">
            <a:off x="7925961" y="3635897"/>
            <a:ext cx="8774532" cy="6400800"/>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000000"/>
                </a:solidFill>
                <a:latin typeface="Roboto"/>
              </a:rPr>
              <a:t>HỆ THỐNG ĐƯỢC ÁP DỤNG RỘNG RÃI, PHỔ BIẾN CHO MỌI ĐỐI TƯỢNG, MỌI LÚC MỌI NƠI CHỈ CẦN CÓ SMARTPHONE HOẶC LAPTOP...</a:t>
            </a:r>
          </a:p>
          <a:p>
            <a:pPr marL="647700" indent="-323850" lvl="1">
              <a:lnSpc>
                <a:spcPts val="4200"/>
              </a:lnSpc>
              <a:buFont typeface="Arial"/>
              <a:buChar char="•"/>
            </a:pPr>
            <a:r>
              <a:rPr lang="en-US" sz="3000">
                <a:solidFill>
                  <a:srgbClr val="000000"/>
                </a:solidFill>
                <a:latin typeface="Roboto"/>
              </a:rPr>
              <a:t>GIAO DIỆN ĐƠN GIẢN, THÂN THIỆN, ĐẸP VÀ DỄ NHÌN, DỄ SỬ DỤNG CHO MỌI ĐỐI TƯỢNG MÀ KHÔNG CẦN TRÌNH ĐỘ CAO</a:t>
            </a:r>
          </a:p>
          <a:p>
            <a:pPr marL="647700" indent="-323850" lvl="1">
              <a:lnSpc>
                <a:spcPts val="4200"/>
              </a:lnSpc>
              <a:buFont typeface="Arial"/>
              <a:buChar char="•"/>
            </a:pPr>
            <a:r>
              <a:rPr lang="en-US" sz="3000">
                <a:solidFill>
                  <a:srgbClr val="000000"/>
                </a:solidFill>
                <a:latin typeface="Roboto"/>
              </a:rPr>
              <a:t>PHẢI CÓ TÍNH BẢO MẬT CAO.</a:t>
            </a:r>
          </a:p>
          <a:p>
            <a:pPr marL="647700" indent="-323850" lvl="1">
              <a:lnSpc>
                <a:spcPts val="4200"/>
              </a:lnSpc>
              <a:buFont typeface="Arial"/>
              <a:buChar char="•"/>
            </a:pPr>
            <a:r>
              <a:rPr lang="en-US" sz="3000">
                <a:solidFill>
                  <a:srgbClr val="000000"/>
                </a:solidFill>
                <a:latin typeface="Roboto"/>
              </a:rPr>
              <a:t>THAO TÁC NHANH CHÓNG, HỢP LÝ, HIỆU QUẢ, CHÍNH XÁC.</a:t>
            </a:r>
          </a:p>
          <a:p>
            <a:pPr marL="647700" indent="-323850" lvl="1">
              <a:lnSpc>
                <a:spcPts val="4200"/>
              </a:lnSpc>
              <a:buFont typeface="Arial"/>
              <a:buChar char="•"/>
            </a:pPr>
            <a:r>
              <a:rPr lang="en-US" sz="3000">
                <a:solidFill>
                  <a:srgbClr val="000000"/>
                </a:solidFill>
                <a:latin typeface="Roboto"/>
              </a:rPr>
              <a:t>CẬP NHẬT, PHỤC HỒI VÀ SAO LƯU DỮ LIỆU.</a:t>
            </a:r>
          </a:p>
          <a:p>
            <a:pPr>
              <a:lnSpc>
                <a:spcPts val="4200"/>
              </a:lnSpc>
            </a:pPr>
          </a:p>
          <a:p>
            <a:pPr>
              <a:lnSpc>
                <a:spcPts val="4200"/>
              </a:lnSpc>
            </a:pPr>
          </a:p>
        </p:txBody>
      </p:sp>
      <p:sp>
        <p:nvSpPr>
          <p:cNvPr name="TextBox 19" id="19"/>
          <p:cNvSpPr txBox="true"/>
          <p:nvPr/>
        </p:nvSpPr>
        <p:spPr>
          <a:xfrm rot="0">
            <a:off x="1537907" y="477006"/>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grpSp>
        <p:nvGrpSpPr>
          <p:cNvPr name="Group 20" id="20"/>
          <p:cNvGrpSpPr/>
          <p:nvPr/>
        </p:nvGrpSpPr>
        <p:grpSpPr>
          <a:xfrm rot="0">
            <a:off x="2137558" y="3994087"/>
            <a:ext cx="3673590" cy="3527956"/>
            <a:chOff x="0" y="0"/>
            <a:chExt cx="4898120" cy="4703942"/>
          </a:xfrm>
        </p:grpSpPr>
        <p:pic>
          <p:nvPicPr>
            <p:cNvPr name="Picture 21" id="21"/>
            <p:cNvPicPr>
              <a:picLocks noChangeAspect="true"/>
            </p:cNvPicPr>
            <p:nvPr/>
          </p:nvPicPr>
          <p:blipFill>
            <a:blip r:embed="rId6"/>
            <a:srcRect l="0" t="1982" r="0" b="1982"/>
            <a:stretch>
              <a:fillRect/>
            </a:stretch>
          </p:blipFill>
          <p:spPr>
            <a:xfrm>
              <a:off x="0" y="0"/>
              <a:ext cx="4898120" cy="4703942"/>
            </a:xfrm>
            <a:prstGeom prst="rect">
              <a:avLst/>
            </a:prstGeom>
          </p:spPr>
        </p:pic>
      </p:grpSp>
      <p:pic>
        <p:nvPicPr>
          <p:cNvPr name="Picture 22" id="22"/>
          <p:cNvPicPr>
            <a:picLocks noChangeAspect="true"/>
          </p:cNvPicPr>
          <p:nvPr/>
        </p:nvPicPr>
        <p:blipFill>
          <a:blip r:embed="rId7"/>
          <a:srcRect l="0" t="0" r="0" b="0"/>
          <a:stretch>
            <a:fillRect/>
          </a:stretch>
        </p:blipFill>
        <p:spPr>
          <a:xfrm flipH="false" flipV="false" rot="0">
            <a:off x="5917412" y="8687011"/>
            <a:ext cx="1142577" cy="1142577"/>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003246" y="2007027"/>
            <a:ext cx="4275117" cy="4114800"/>
          </a:xfrm>
          <a:prstGeom prst="rect">
            <a:avLst/>
          </a:prstGeom>
        </p:spPr>
      </p:pic>
      <p:grpSp>
        <p:nvGrpSpPr>
          <p:cNvPr name="Group 3" id="3"/>
          <p:cNvGrpSpPr/>
          <p:nvPr/>
        </p:nvGrpSpPr>
        <p:grpSpPr>
          <a:xfrm rot="0">
            <a:off x="-1755455" y="662311"/>
            <a:ext cx="2652117" cy="3086100"/>
            <a:chOff x="0" y="0"/>
            <a:chExt cx="698500" cy="812800"/>
          </a:xfrm>
        </p:grpSpPr>
        <p:sp>
          <p:nvSpPr>
            <p:cNvPr name="Freeform 4" id="4"/>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5" id="5"/>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147521" y="4307864"/>
            <a:ext cx="1436249" cy="1671272"/>
            <a:chOff x="0" y="0"/>
            <a:chExt cx="698500" cy="812800"/>
          </a:xfrm>
        </p:grpSpPr>
        <p:sp>
          <p:nvSpPr>
            <p:cNvPr name="Freeform 7" id="7"/>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8" id="8"/>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365359" y="7440890"/>
            <a:ext cx="730717" cy="850289"/>
            <a:chOff x="0" y="0"/>
            <a:chExt cx="698500" cy="812800"/>
          </a:xfrm>
        </p:grpSpPr>
        <p:sp>
          <p:nvSpPr>
            <p:cNvPr name="Freeform 10" id="10"/>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2568220" y="1123950"/>
            <a:ext cx="13151559" cy="660400"/>
          </a:xfrm>
          <a:prstGeom prst="rect">
            <a:avLst/>
          </a:prstGeom>
        </p:spPr>
        <p:txBody>
          <a:bodyPr anchor="t" rtlCol="false" tIns="0" lIns="0" bIns="0" rIns="0">
            <a:spAutoFit/>
          </a:bodyPr>
          <a:lstStyle/>
          <a:p>
            <a:pPr algn="ctr">
              <a:lnSpc>
                <a:spcPts val="5000"/>
              </a:lnSpc>
            </a:pPr>
            <a:r>
              <a:rPr lang="en-US" sz="5000">
                <a:solidFill>
                  <a:srgbClr val="000000"/>
                </a:solidFill>
                <a:latin typeface="Muli Bold Bold Italics"/>
              </a:rPr>
              <a:t>YÊU CẦU CỤ THỂ TỪNG CHỨC NĂNG</a:t>
            </a:r>
          </a:p>
        </p:txBody>
      </p:sp>
      <p:sp>
        <p:nvSpPr>
          <p:cNvPr name="TextBox 13" id="13"/>
          <p:cNvSpPr txBox="true"/>
          <p:nvPr/>
        </p:nvSpPr>
        <p:spPr>
          <a:xfrm rot="0">
            <a:off x="577187" y="1708150"/>
            <a:ext cx="16426059" cy="8972550"/>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A5593C"/>
                </a:solidFill>
                <a:latin typeface="Roboto"/>
              </a:rPr>
              <a:t>Khi khách hàng có nhu cầu mua hàng sau khi đã xem thông tin mẫu mã sản phẩm thông qua Website ToCoClothes, khách hàng sẽ đặt hành thông qua Website</a:t>
            </a:r>
          </a:p>
          <a:p>
            <a:pPr marL="647700" indent="-323850" lvl="1">
              <a:lnSpc>
                <a:spcPts val="4200"/>
              </a:lnSpc>
              <a:buFont typeface="Arial"/>
              <a:buChar char="•"/>
            </a:pPr>
            <a:r>
              <a:rPr lang="en-US" sz="3000">
                <a:solidFill>
                  <a:srgbClr val="A5593C"/>
                </a:solidFill>
                <a:latin typeface="Roboto"/>
              </a:rPr>
              <a:t>Website ToCoClothes sẽ hiển thị tất cả các mặc hàng thời trang theo từng danh mục cụ thể rõ ràng và các phụ kiện đi kèm.. Khách hàng có thể lựa chọn theo nhu cầu của bản thận hoặc có thể trực tiếp gõ lên thanh tìm kiếm để tìm kiếm những sản phẩm mà mình cần tìm.</a:t>
            </a:r>
          </a:p>
          <a:p>
            <a:pPr marL="647700" indent="-323850" lvl="1">
              <a:lnSpc>
                <a:spcPts val="4200"/>
              </a:lnSpc>
              <a:buFont typeface="Arial"/>
              <a:buChar char="•"/>
            </a:pPr>
            <a:r>
              <a:rPr lang="en-US" sz="3000">
                <a:solidFill>
                  <a:srgbClr val="A5593C"/>
                </a:solidFill>
                <a:latin typeface="Roboto"/>
              </a:rPr>
              <a:t>Sản phẩm mà khách hàng lựa chọn sẽ được đưa vào giỏ hàng, nếu khách hàng không hài lòng với sản phẩm mình lựa chọn thì có thể xóa sản phẩm đó đi và lựa chọn sản phẩm khác thay thế hoặc xóa giỏ hàng nếu không muốn mua nữa.</a:t>
            </a:r>
          </a:p>
          <a:p>
            <a:pPr marL="647700" indent="-323850" lvl="1">
              <a:lnSpc>
                <a:spcPts val="4200"/>
              </a:lnSpc>
              <a:buFont typeface="Arial"/>
              <a:buChar char="•"/>
            </a:pPr>
            <a:r>
              <a:rPr lang="en-US" sz="3000">
                <a:solidFill>
                  <a:srgbClr val="A5593C"/>
                </a:solidFill>
                <a:latin typeface="Roboto"/>
              </a:rPr>
              <a:t> Sau khi đã chọn được những sản phẩm mà quý khách cần mua, khách hàng click vào nút mua hàng để mua hàng trên Website ToCoClothes. Khách hàng cần phải kiểm tra lại thông tin cá nhân của mình và kiểm tra kĩ nhưng thông tin sản phẩm để quá trình giao dịch không xảy ra sai xót.</a:t>
            </a:r>
          </a:p>
          <a:p>
            <a:pPr marL="647700" indent="-323850" lvl="1">
              <a:lnSpc>
                <a:spcPts val="4200"/>
              </a:lnSpc>
              <a:buFont typeface="Arial"/>
              <a:buChar char="•"/>
            </a:pPr>
            <a:r>
              <a:rPr lang="en-US" sz="3000">
                <a:solidFill>
                  <a:srgbClr val="A5593C"/>
                </a:solidFill>
                <a:latin typeface="Roboto"/>
              </a:rPr>
              <a:t> Để thuận tiện cho việc giao hàng yêu cầu khách hàng phải nhập đúng thông tin của mình.</a:t>
            </a:r>
          </a:p>
          <a:p>
            <a:pPr marL="647700" indent="-323850" lvl="1">
              <a:lnSpc>
                <a:spcPts val="4200"/>
              </a:lnSpc>
              <a:buFont typeface="Arial"/>
              <a:buChar char="•"/>
            </a:pPr>
            <a:r>
              <a:rPr lang="en-US" sz="3000">
                <a:solidFill>
                  <a:srgbClr val="A5593C"/>
                </a:solidFill>
                <a:latin typeface="Roboto"/>
              </a:rPr>
              <a:t> Khách hàng có 2 phương thức thanh toán hoặc là thanh toán khi nhận hàng hoặc là thanh   toán ngay lúc đặt hàng.</a:t>
            </a:r>
          </a:p>
          <a:p>
            <a:pPr>
              <a:lnSpc>
                <a:spcPts val="3499"/>
              </a:lnSpc>
            </a:pPr>
          </a:p>
          <a:p>
            <a:pPr>
              <a:lnSpc>
                <a:spcPts val="4200"/>
              </a:lnSpc>
            </a:pPr>
          </a:p>
        </p:txBody>
      </p:sp>
      <p:pic>
        <p:nvPicPr>
          <p:cNvPr name="Picture 14" id="1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4696902" y="-1602104"/>
            <a:ext cx="3591098" cy="4114800"/>
          </a:xfrm>
          <a:prstGeom prst="rect">
            <a:avLst/>
          </a:prstGeom>
        </p:spPr>
      </p:pic>
      <p:sp>
        <p:nvSpPr>
          <p:cNvPr name="TextBox 15" id="15"/>
          <p:cNvSpPr txBox="true"/>
          <p:nvPr/>
        </p:nvSpPr>
        <p:spPr>
          <a:xfrm rot="0">
            <a:off x="783822" y="407671"/>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pic>
        <p:nvPicPr>
          <p:cNvPr name="Picture 16" id="16"/>
          <p:cNvPicPr>
            <a:picLocks noChangeAspect="true"/>
          </p:cNvPicPr>
          <p:nvPr/>
        </p:nvPicPr>
        <p:blipFill>
          <a:blip r:embed="rId6"/>
          <a:srcRect l="0" t="0" r="0" b="0"/>
          <a:stretch>
            <a:fillRect/>
          </a:stretch>
        </p:blipFill>
        <p:spPr>
          <a:xfrm flipH="false" flipV="false" rot="0">
            <a:off x="17006032" y="6764698"/>
            <a:ext cx="1142577" cy="1142577"/>
          </a:xfrm>
          <a:prstGeom prst="rect">
            <a:avLst/>
          </a:prstGeom>
        </p:spPr>
      </p:pic>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8E8E8"/>
        </a:solidFill>
      </p:bgPr>
    </p:bg>
    <p:spTree>
      <p:nvGrpSpPr>
        <p:cNvPr id="1" name=""/>
        <p:cNvGrpSpPr/>
        <p:nvPr/>
      </p:nvGrpSpPr>
      <p:grpSpPr>
        <a:xfrm>
          <a:off x="0" y="0"/>
          <a:ext cx="0" cy="0"/>
          <a:chOff x="0" y="0"/>
          <a:chExt cx="0" cy="0"/>
        </a:xfrm>
      </p:grpSpPr>
      <p:grpSp>
        <p:nvGrpSpPr>
          <p:cNvPr name="Group 2" id="2"/>
          <p:cNvGrpSpPr/>
          <p:nvPr/>
        </p:nvGrpSpPr>
        <p:grpSpPr>
          <a:xfrm rot="0">
            <a:off x="1307869" y="3363075"/>
            <a:ext cx="6927244" cy="5656359"/>
            <a:chOff x="0" y="0"/>
            <a:chExt cx="1824459" cy="1489741"/>
          </a:xfrm>
        </p:grpSpPr>
        <p:sp>
          <p:nvSpPr>
            <p:cNvPr name="Freeform 3" id="3"/>
            <p:cNvSpPr/>
            <p:nvPr/>
          </p:nvSpPr>
          <p:spPr>
            <a:xfrm>
              <a:off x="0" y="0"/>
              <a:ext cx="1824459" cy="1489741"/>
            </a:xfrm>
            <a:custGeom>
              <a:avLst/>
              <a:gdLst/>
              <a:ahLst/>
              <a:cxnLst/>
              <a:rect r="r" b="b" t="t" l="l"/>
              <a:pathLst>
                <a:path h="1489741" w="1824459">
                  <a:moveTo>
                    <a:pt x="0" y="0"/>
                  </a:moveTo>
                  <a:lnTo>
                    <a:pt x="1824459" y="0"/>
                  </a:lnTo>
                  <a:lnTo>
                    <a:pt x="1824459" y="1489741"/>
                  </a:lnTo>
                  <a:lnTo>
                    <a:pt x="0" y="1489741"/>
                  </a:lnTo>
                  <a:close/>
                </a:path>
              </a:pathLst>
            </a:custGeom>
            <a:solidFill>
              <a:srgbClr val="A5593C"/>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733180" y="3642331"/>
            <a:ext cx="6076620" cy="5097848"/>
            <a:chOff x="0" y="0"/>
            <a:chExt cx="8102161" cy="6797130"/>
          </a:xfrm>
        </p:grpSpPr>
        <p:pic>
          <p:nvPicPr>
            <p:cNvPr name="Picture 6" id="6"/>
            <p:cNvPicPr>
              <a:picLocks noChangeAspect="true"/>
            </p:cNvPicPr>
            <p:nvPr/>
          </p:nvPicPr>
          <p:blipFill>
            <a:blip r:embed="rId2"/>
            <a:srcRect l="10266" t="0" r="10266" b="0"/>
            <a:stretch>
              <a:fillRect/>
            </a:stretch>
          </p:blipFill>
          <p:spPr>
            <a:xfrm>
              <a:off x="0" y="0"/>
              <a:ext cx="8102161" cy="6797130"/>
            </a:xfrm>
            <a:prstGeom prst="rect">
              <a:avLst/>
            </a:prstGeom>
          </p:spPr>
        </p:pic>
      </p:grpSp>
      <p:pic>
        <p:nvPicPr>
          <p:cNvPr name="Picture 7" id="7"/>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3194960">
            <a:off x="897299" y="2520153"/>
            <a:ext cx="1367017" cy="2244356"/>
          </a:xfrm>
          <a:prstGeom prst="rect">
            <a:avLst/>
          </a:prstGeom>
        </p:spPr>
      </p:pic>
      <p:pic>
        <p:nvPicPr>
          <p:cNvPr name="Picture 8" id="8"/>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5593819" y="8073851"/>
            <a:ext cx="4275117" cy="4114800"/>
          </a:xfrm>
          <a:prstGeom prst="rect">
            <a:avLst/>
          </a:prstGeom>
        </p:spPr>
      </p:pic>
      <p:grpSp>
        <p:nvGrpSpPr>
          <p:cNvPr name="Group 9" id="9"/>
          <p:cNvGrpSpPr/>
          <p:nvPr/>
        </p:nvGrpSpPr>
        <p:grpSpPr>
          <a:xfrm rot="0">
            <a:off x="15506909" y="-911738"/>
            <a:ext cx="2398020" cy="2790423"/>
            <a:chOff x="0" y="0"/>
            <a:chExt cx="698500" cy="812800"/>
          </a:xfrm>
        </p:grpSpPr>
        <p:sp>
          <p:nvSpPr>
            <p:cNvPr name="Freeform 10" id="10"/>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6835210" y="1426302"/>
            <a:ext cx="2139439" cy="2489529"/>
            <a:chOff x="0" y="0"/>
            <a:chExt cx="698500" cy="812800"/>
          </a:xfrm>
        </p:grpSpPr>
        <p:sp>
          <p:nvSpPr>
            <p:cNvPr name="Freeform 13" id="13"/>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solidFill>
          </p:spPr>
        </p:sp>
        <p:sp>
          <p:nvSpPr>
            <p:cNvPr name="TextBox 14" id="14"/>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6594561" y="3915831"/>
            <a:ext cx="1152637" cy="1341250"/>
            <a:chOff x="0" y="0"/>
            <a:chExt cx="698500" cy="812800"/>
          </a:xfrm>
        </p:grpSpPr>
        <p:sp>
          <p:nvSpPr>
            <p:cNvPr name="Freeform 16" id="16"/>
            <p:cNvSpPr/>
            <p:nvPr/>
          </p:nvSpPr>
          <p:spPr>
            <a:xfrm>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A5593C"/>
            </a:solidFill>
          </p:spPr>
        </p:sp>
        <p:sp>
          <p:nvSpPr>
            <p:cNvPr name="TextBox 17" id="17"/>
            <p:cNvSpPr txBox="true"/>
            <p:nvPr/>
          </p:nvSpPr>
          <p:spPr>
            <a:xfrm>
              <a:off x="0" y="101600"/>
              <a:ext cx="698500" cy="57150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4229650" y="1037310"/>
            <a:ext cx="10368990" cy="1816100"/>
          </a:xfrm>
          <a:prstGeom prst="rect">
            <a:avLst/>
          </a:prstGeom>
        </p:spPr>
        <p:txBody>
          <a:bodyPr anchor="t" rtlCol="false" tIns="0" lIns="0" bIns="0" rIns="0">
            <a:spAutoFit/>
          </a:bodyPr>
          <a:lstStyle/>
          <a:p>
            <a:pPr algn="ctr">
              <a:lnSpc>
                <a:spcPts val="7000"/>
              </a:lnSpc>
            </a:pPr>
            <a:r>
              <a:rPr lang="en-US" sz="7000">
                <a:solidFill>
                  <a:srgbClr val="000000"/>
                </a:solidFill>
                <a:latin typeface="Muli Bold"/>
              </a:rPr>
              <a:t>XÁC ĐỊNH YÊU CẦU KỸ THUẬT</a:t>
            </a:r>
          </a:p>
        </p:txBody>
      </p:sp>
      <p:sp>
        <p:nvSpPr>
          <p:cNvPr name="TextBox 19" id="19"/>
          <p:cNvSpPr txBox="true"/>
          <p:nvPr/>
        </p:nvSpPr>
        <p:spPr>
          <a:xfrm rot="0">
            <a:off x="9144000" y="4122482"/>
            <a:ext cx="8115300" cy="669925"/>
          </a:xfrm>
          <a:prstGeom prst="rect">
            <a:avLst/>
          </a:prstGeom>
        </p:spPr>
        <p:txBody>
          <a:bodyPr anchor="t" rtlCol="false" tIns="0" lIns="0" bIns="0" rIns="0">
            <a:spAutoFit/>
          </a:bodyPr>
          <a:lstStyle/>
          <a:p>
            <a:pPr>
              <a:lnSpc>
                <a:spcPts val="5000"/>
              </a:lnSpc>
            </a:pPr>
            <a:r>
              <a:rPr lang="en-US" sz="5000">
                <a:solidFill>
                  <a:srgbClr val="000000"/>
                </a:solidFill>
                <a:latin typeface="Roboto Bold Italics"/>
              </a:rPr>
              <a:t>KĨ THUẬT ÁP DỤNG</a:t>
            </a:r>
          </a:p>
        </p:txBody>
      </p:sp>
      <p:sp>
        <p:nvSpPr>
          <p:cNvPr name="TextBox 20" id="20"/>
          <p:cNvSpPr txBox="true"/>
          <p:nvPr/>
        </p:nvSpPr>
        <p:spPr>
          <a:xfrm rot="0">
            <a:off x="9144000" y="5295397"/>
            <a:ext cx="6555211" cy="533400"/>
          </a:xfrm>
          <a:prstGeom prst="rect">
            <a:avLst/>
          </a:prstGeom>
        </p:spPr>
        <p:txBody>
          <a:bodyPr anchor="t" rtlCol="false" tIns="0" lIns="0" bIns="0" rIns="0">
            <a:spAutoFit/>
          </a:bodyPr>
          <a:lstStyle/>
          <a:p>
            <a:pPr algn="just">
              <a:lnSpc>
                <a:spcPts val="4200"/>
              </a:lnSpc>
            </a:pPr>
            <a:r>
              <a:rPr lang="en-US" sz="3000" spc="150">
                <a:solidFill>
                  <a:srgbClr val="A5593C"/>
                </a:solidFill>
                <a:latin typeface="Roboto"/>
              </a:rPr>
              <a:t>Design: Figma</a:t>
            </a:r>
          </a:p>
        </p:txBody>
      </p:sp>
      <p:sp>
        <p:nvSpPr>
          <p:cNvPr name="AutoShape 21" id="21"/>
          <p:cNvSpPr/>
          <p:nvPr/>
        </p:nvSpPr>
        <p:spPr>
          <a:xfrm rot="0">
            <a:off x="9132458" y="4954888"/>
            <a:ext cx="6566753" cy="0"/>
          </a:xfrm>
          <a:prstGeom prst="line">
            <a:avLst/>
          </a:prstGeom>
          <a:ln cap="flat" w="38100">
            <a:solidFill>
              <a:srgbClr val="000000"/>
            </a:solidFill>
            <a:prstDash val="solid"/>
            <a:headEnd type="none" len="sm" w="sm"/>
            <a:tailEnd type="none" len="sm" w="sm"/>
          </a:ln>
        </p:spPr>
      </p:sp>
      <p:sp>
        <p:nvSpPr>
          <p:cNvPr name="TextBox 22" id="22"/>
          <p:cNvSpPr txBox="true"/>
          <p:nvPr/>
        </p:nvSpPr>
        <p:spPr>
          <a:xfrm rot="0">
            <a:off x="553245" y="435849"/>
            <a:ext cx="5213318" cy="316229"/>
          </a:xfrm>
          <a:prstGeom prst="rect">
            <a:avLst/>
          </a:prstGeom>
        </p:spPr>
        <p:txBody>
          <a:bodyPr anchor="t" rtlCol="false" tIns="0" lIns="0" bIns="0" rIns="0">
            <a:spAutoFit/>
          </a:bodyPr>
          <a:lstStyle/>
          <a:p>
            <a:pPr>
              <a:lnSpc>
                <a:spcPts val="2520"/>
              </a:lnSpc>
            </a:pPr>
            <a:r>
              <a:rPr lang="en-US" sz="1800" spc="540">
                <a:solidFill>
                  <a:srgbClr val="000000"/>
                </a:solidFill>
                <a:latin typeface="Roboto"/>
              </a:rPr>
              <a:t>TOCOCLOTHES</a:t>
            </a:r>
          </a:p>
        </p:txBody>
      </p:sp>
      <p:pic>
        <p:nvPicPr>
          <p:cNvPr name="Picture 23" id="23"/>
          <p:cNvPicPr>
            <a:picLocks noChangeAspect="true"/>
          </p:cNvPicPr>
          <p:nvPr/>
        </p:nvPicPr>
        <p:blipFill>
          <a:blip r:embed="rId7"/>
          <a:srcRect l="0" t="0" r="0" b="0"/>
          <a:stretch>
            <a:fillRect/>
          </a:stretch>
        </p:blipFill>
        <p:spPr>
          <a:xfrm flipH="false" flipV="false" rot="0">
            <a:off x="2017327" y="1280657"/>
            <a:ext cx="1142577" cy="1142577"/>
          </a:xfrm>
          <a:prstGeom prst="rect">
            <a:avLst/>
          </a:prstGeom>
        </p:spPr>
      </p:pic>
      <p:sp>
        <p:nvSpPr>
          <p:cNvPr name="TextBox 24" id="24"/>
          <p:cNvSpPr txBox="true"/>
          <p:nvPr/>
        </p:nvSpPr>
        <p:spPr>
          <a:xfrm rot="0">
            <a:off x="9144000" y="6006205"/>
            <a:ext cx="6555211" cy="533400"/>
          </a:xfrm>
          <a:prstGeom prst="rect">
            <a:avLst/>
          </a:prstGeom>
        </p:spPr>
        <p:txBody>
          <a:bodyPr anchor="t" rtlCol="false" tIns="0" lIns="0" bIns="0" rIns="0">
            <a:spAutoFit/>
          </a:bodyPr>
          <a:lstStyle/>
          <a:p>
            <a:pPr algn="just">
              <a:lnSpc>
                <a:spcPts val="4200"/>
              </a:lnSpc>
            </a:pPr>
            <a:r>
              <a:rPr lang="en-US" sz="3000" spc="150">
                <a:solidFill>
                  <a:srgbClr val="A5593C"/>
                </a:solidFill>
                <a:latin typeface="Roboto"/>
              </a:rPr>
              <a:t>Frontend: ReactJS</a:t>
            </a:r>
          </a:p>
        </p:txBody>
      </p:sp>
      <p:sp>
        <p:nvSpPr>
          <p:cNvPr name="TextBox 25" id="25"/>
          <p:cNvSpPr txBox="true"/>
          <p:nvPr/>
        </p:nvSpPr>
        <p:spPr>
          <a:xfrm rot="0">
            <a:off x="9144000" y="6720580"/>
            <a:ext cx="6555211" cy="533400"/>
          </a:xfrm>
          <a:prstGeom prst="rect">
            <a:avLst/>
          </a:prstGeom>
        </p:spPr>
        <p:txBody>
          <a:bodyPr anchor="t" rtlCol="false" tIns="0" lIns="0" bIns="0" rIns="0">
            <a:spAutoFit/>
          </a:bodyPr>
          <a:lstStyle/>
          <a:p>
            <a:pPr algn="just">
              <a:lnSpc>
                <a:spcPts val="4200"/>
              </a:lnSpc>
            </a:pPr>
            <a:r>
              <a:rPr lang="en-US" sz="3000" spc="150">
                <a:solidFill>
                  <a:srgbClr val="A5593C"/>
                </a:solidFill>
                <a:latin typeface="Roboto"/>
              </a:rPr>
              <a:t>Backend: ExpressJS</a:t>
            </a:r>
          </a:p>
        </p:txBody>
      </p:sp>
      <p:sp>
        <p:nvSpPr>
          <p:cNvPr name="TextBox 26" id="26"/>
          <p:cNvSpPr txBox="true"/>
          <p:nvPr/>
        </p:nvSpPr>
        <p:spPr>
          <a:xfrm rot="0">
            <a:off x="9144000" y="7558780"/>
            <a:ext cx="6555211" cy="533400"/>
          </a:xfrm>
          <a:prstGeom prst="rect">
            <a:avLst/>
          </a:prstGeom>
        </p:spPr>
        <p:txBody>
          <a:bodyPr anchor="t" rtlCol="false" tIns="0" lIns="0" bIns="0" rIns="0">
            <a:spAutoFit/>
          </a:bodyPr>
          <a:lstStyle/>
          <a:p>
            <a:pPr algn="just">
              <a:lnSpc>
                <a:spcPts val="4200"/>
              </a:lnSpc>
            </a:pPr>
            <a:r>
              <a:rPr lang="en-US" sz="3000" spc="150">
                <a:solidFill>
                  <a:srgbClr val="A5593C"/>
                </a:solidFill>
                <a:latin typeface="Roboto"/>
              </a:rPr>
              <a:t>Database: MongoDBCompass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DAFVE_5zvCk</dc:identifier>
  <dcterms:modified xsi:type="dcterms:W3CDTF">2011-08-01T06:04:30Z</dcterms:modified>
  <cp:revision>1</cp:revision>
  <dc:title>Modern and Elegant Creative Portfolio Presentation</dc:title>
</cp:coreProperties>
</file>

<file path=docProps/thumbnail.jpeg>
</file>